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5.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14.xml" ContentType="application/vnd.openxmlformats-officedocument.presentationml.slide+xml"/>
  <Override PartName="/ppt/slides/slide43.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3" r:id="rId1"/>
  </p:sldMasterIdLst>
  <p:notesMasterIdLst>
    <p:notesMasterId r:id="rId45"/>
  </p:notesMasterIdLst>
  <p:handoutMasterIdLst>
    <p:handoutMasterId r:id="rId46"/>
  </p:handoutMasterIdLst>
  <p:sldIdLst>
    <p:sldId id="323" r:id="rId2"/>
    <p:sldId id="324" r:id="rId3"/>
    <p:sldId id="325" r:id="rId4"/>
    <p:sldId id="256" r:id="rId5"/>
    <p:sldId id="270" r:id="rId6"/>
    <p:sldId id="274" r:id="rId7"/>
    <p:sldId id="258" r:id="rId8"/>
    <p:sldId id="260" r:id="rId9"/>
    <p:sldId id="290" r:id="rId10"/>
    <p:sldId id="291" r:id="rId11"/>
    <p:sldId id="289" r:id="rId12"/>
    <p:sldId id="262" r:id="rId13"/>
    <p:sldId id="264" r:id="rId14"/>
    <p:sldId id="292" r:id="rId15"/>
    <p:sldId id="268" r:id="rId16"/>
    <p:sldId id="293" r:id="rId17"/>
    <p:sldId id="294" r:id="rId18"/>
    <p:sldId id="320" r:id="rId19"/>
    <p:sldId id="273" r:id="rId20"/>
    <p:sldId id="269" r:id="rId21"/>
    <p:sldId id="298" r:id="rId22"/>
    <p:sldId id="307" r:id="rId23"/>
    <p:sldId id="297" r:id="rId24"/>
    <p:sldId id="300" r:id="rId25"/>
    <p:sldId id="308" r:id="rId26"/>
    <p:sldId id="299" r:id="rId27"/>
    <p:sldId id="309" r:id="rId28"/>
    <p:sldId id="296" r:id="rId29"/>
    <p:sldId id="295" r:id="rId30"/>
    <p:sldId id="304" r:id="rId31"/>
    <p:sldId id="305" r:id="rId32"/>
    <p:sldId id="303" r:id="rId33"/>
    <p:sldId id="306" r:id="rId34"/>
    <p:sldId id="302" r:id="rId35"/>
    <p:sldId id="310" r:id="rId36"/>
    <p:sldId id="318" r:id="rId37"/>
    <p:sldId id="311" r:id="rId38"/>
    <p:sldId id="312" r:id="rId39"/>
    <p:sldId id="315" r:id="rId40"/>
    <p:sldId id="313" r:id="rId41"/>
    <p:sldId id="316" r:id="rId42"/>
    <p:sldId id="314" r:id="rId43"/>
    <p:sldId id="319" r:id="rId44"/>
  </p:sldIdLst>
  <p:sldSz cx="12192000" cy="6858000"/>
  <p:notesSz cx="6794500" cy="9906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5" autoAdjust="0"/>
    <p:restoredTop sz="94660"/>
  </p:normalViewPr>
  <p:slideViewPr>
    <p:cSldViewPr snapToGrid="0">
      <p:cViewPr varScale="1">
        <p:scale>
          <a:sx n="67" d="100"/>
          <a:sy n="67" d="100"/>
        </p:scale>
        <p:origin x="572"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r>
              <a:rPr lang="fr-FR" smtClean="0"/>
              <a:t>BTS MHR - Réunion d'entente sur le barème de l'épreuve E33</a:t>
            </a:r>
            <a:endParaRPr lang="fr-FR"/>
          </a:p>
        </p:txBody>
      </p:sp>
      <p:sp>
        <p:nvSpPr>
          <p:cNvPr id="3" name="Espace réservé de la date 2"/>
          <p:cNvSpPr>
            <a:spLocks noGrp="1"/>
          </p:cNvSpPr>
          <p:nvPr>
            <p:ph type="dt" sz="quarter" idx="1"/>
          </p:nvPr>
        </p:nvSpPr>
        <p:spPr>
          <a:xfrm>
            <a:off x="3848645" y="0"/>
            <a:ext cx="2944283" cy="497020"/>
          </a:xfrm>
          <a:prstGeom prst="rect">
            <a:avLst/>
          </a:prstGeom>
        </p:spPr>
        <p:txBody>
          <a:bodyPr vert="horz" lIns="91440" tIns="45720" rIns="91440" bIns="45720" rtlCol="0"/>
          <a:lstStyle>
            <a:lvl1pPr algn="r">
              <a:defRPr sz="1200"/>
            </a:lvl1pPr>
          </a:lstStyle>
          <a:p>
            <a:fld id="{67E786DA-5075-42E2-9AA5-98E8E2D21494}" type="datetimeFigureOut">
              <a:rPr lang="fr-FR" smtClean="0"/>
              <a:t>08/12/2020</a:t>
            </a:fld>
            <a:endParaRPr lang="fr-FR"/>
          </a:p>
        </p:txBody>
      </p:sp>
      <p:sp>
        <p:nvSpPr>
          <p:cNvPr id="4" name="Espace réservé du pied de page 3"/>
          <p:cNvSpPr>
            <a:spLocks noGrp="1"/>
          </p:cNvSpPr>
          <p:nvPr>
            <p:ph type="ftr" sz="quarter" idx="2"/>
          </p:nvPr>
        </p:nvSpPr>
        <p:spPr>
          <a:xfrm>
            <a:off x="0" y="9408981"/>
            <a:ext cx="2944283" cy="497019"/>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8645" y="9408981"/>
            <a:ext cx="2944283" cy="497019"/>
          </a:xfrm>
          <a:prstGeom prst="rect">
            <a:avLst/>
          </a:prstGeom>
        </p:spPr>
        <p:txBody>
          <a:bodyPr vert="horz" lIns="91440" tIns="45720" rIns="91440" bIns="45720" rtlCol="0" anchor="b"/>
          <a:lstStyle>
            <a:lvl1pPr algn="r">
              <a:defRPr sz="1200"/>
            </a:lvl1pPr>
          </a:lstStyle>
          <a:p>
            <a:fld id="{EE7173F6-ACD9-4B2C-AE68-1E7B072054AE}" type="slidenum">
              <a:rPr lang="fr-FR" smtClean="0"/>
              <a:t>‹N°›</a:t>
            </a:fld>
            <a:endParaRPr lang="fr-FR"/>
          </a:p>
        </p:txBody>
      </p:sp>
    </p:spTree>
    <p:extLst>
      <p:ext uri="{BB962C8B-B14F-4D97-AF65-F5344CB8AC3E}">
        <p14:creationId xmlns:p14="http://schemas.microsoft.com/office/powerpoint/2010/main" val="1211675827"/>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r>
              <a:rPr lang="fr-FR" smtClean="0"/>
              <a:t>BTS MHR - Réunion d'entente sur le barème de l'épreuve E33</a:t>
            </a:r>
            <a:endParaRPr lang="fr-FR"/>
          </a:p>
        </p:txBody>
      </p:sp>
      <p:sp>
        <p:nvSpPr>
          <p:cNvPr id="3" name="Espace réservé de la date 2"/>
          <p:cNvSpPr>
            <a:spLocks noGrp="1"/>
          </p:cNvSpPr>
          <p:nvPr>
            <p:ph type="dt" idx="1"/>
          </p:nvPr>
        </p:nvSpPr>
        <p:spPr>
          <a:xfrm>
            <a:off x="3848645" y="0"/>
            <a:ext cx="2944283" cy="497020"/>
          </a:xfrm>
          <a:prstGeom prst="rect">
            <a:avLst/>
          </a:prstGeom>
        </p:spPr>
        <p:txBody>
          <a:bodyPr vert="horz" lIns="91440" tIns="45720" rIns="91440" bIns="45720" rtlCol="0"/>
          <a:lstStyle>
            <a:lvl1pPr algn="r">
              <a:defRPr sz="1200"/>
            </a:lvl1pPr>
          </a:lstStyle>
          <a:p>
            <a:fld id="{FA8DE00D-CFCC-4DDB-8737-223C0D249844}" type="datetimeFigureOut">
              <a:rPr lang="fr-FR" smtClean="0"/>
              <a:t>08/12/2020</a:t>
            </a:fld>
            <a:endParaRPr lang="fr-FR"/>
          </a:p>
        </p:txBody>
      </p:sp>
      <p:sp>
        <p:nvSpPr>
          <p:cNvPr id="4" name="Espace réservé de l'image des diapositives 3"/>
          <p:cNvSpPr>
            <a:spLocks noGrp="1" noRot="1" noChangeAspect="1"/>
          </p:cNvSpPr>
          <p:nvPr>
            <p:ph type="sldImg" idx="2"/>
          </p:nvPr>
        </p:nvSpPr>
        <p:spPr>
          <a:xfrm>
            <a:off x="425450" y="1238250"/>
            <a:ext cx="5943600" cy="33432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450" y="4767262"/>
            <a:ext cx="5435600" cy="3900488"/>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a:defRPr sz="1200"/>
            </a:lvl1pPr>
          </a:lstStyle>
          <a:p>
            <a:fld id="{C557F64F-A438-4A40-A989-895B0129A543}" type="slidenum">
              <a:rPr lang="fr-FR" smtClean="0"/>
              <a:t>‹N°›</a:t>
            </a:fld>
            <a:endParaRPr lang="fr-FR"/>
          </a:p>
        </p:txBody>
      </p:sp>
    </p:spTree>
    <p:extLst>
      <p:ext uri="{BB962C8B-B14F-4D97-AF65-F5344CB8AC3E}">
        <p14:creationId xmlns:p14="http://schemas.microsoft.com/office/powerpoint/2010/main" val="2151421617"/>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r>
              <a:rPr lang="fr-FR" smtClean="0"/>
              <a:t>22/09/2020</a:t>
            </a:r>
            <a:endParaRPr lang="fr-FR"/>
          </a:p>
        </p:txBody>
      </p:sp>
      <p:sp>
        <p:nvSpPr>
          <p:cNvPr id="5" name="Footer Placeholder 4"/>
          <p:cNvSpPr>
            <a:spLocks noGrp="1"/>
          </p:cNvSpPr>
          <p:nvPr>
            <p:ph type="ftr" sz="quarter" idx="11"/>
          </p:nvPr>
        </p:nvSpPr>
        <p:spPr/>
        <p:txBody>
          <a:bodyPr/>
          <a:lstStyle/>
          <a:p>
            <a:r>
              <a:rPr lang="fr-FR" smtClean="0"/>
              <a:t>BTS MHR - Réunion de barème E31 </a:t>
            </a:r>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14B0AFB-648E-43A4-A531-D0A649E8AAE9}" type="slidenum">
              <a:rPr lang="fr-FR" smtClean="0"/>
              <a:t>‹N°›</a:t>
            </a:fld>
            <a:endParaRPr lang="fr-FR"/>
          </a:p>
        </p:txBody>
      </p:sp>
    </p:spTree>
    <p:extLst>
      <p:ext uri="{BB962C8B-B14F-4D97-AF65-F5344CB8AC3E}">
        <p14:creationId xmlns:p14="http://schemas.microsoft.com/office/powerpoint/2010/main" val="1490981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r>
              <a:rPr lang="fr-FR" smtClean="0"/>
              <a:t>22/09/2020</a:t>
            </a:r>
            <a:endParaRPr lang="fr-FR"/>
          </a:p>
        </p:txBody>
      </p:sp>
      <p:sp>
        <p:nvSpPr>
          <p:cNvPr id="5" name="Footer Placeholder 4"/>
          <p:cNvSpPr>
            <a:spLocks noGrp="1"/>
          </p:cNvSpPr>
          <p:nvPr>
            <p:ph type="ftr" sz="quarter" idx="11"/>
          </p:nvPr>
        </p:nvSpPr>
        <p:spPr/>
        <p:txBody>
          <a:bodyPr/>
          <a:lstStyle/>
          <a:p>
            <a:r>
              <a:rPr lang="fr-FR" smtClean="0"/>
              <a:t>BTS MHR - Réunion de barème E31 </a:t>
            </a:r>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14B0AFB-648E-43A4-A531-D0A649E8AAE9}" type="slidenum">
              <a:rPr lang="fr-FR" smtClean="0"/>
              <a:t>‹N°›</a:t>
            </a:fld>
            <a:endParaRPr lang="fr-FR"/>
          </a:p>
        </p:txBody>
      </p:sp>
    </p:spTree>
    <p:extLst>
      <p:ext uri="{BB962C8B-B14F-4D97-AF65-F5344CB8AC3E}">
        <p14:creationId xmlns:p14="http://schemas.microsoft.com/office/powerpoint/2010/main" val="2989224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r>
              <a:rPr lang="fr-FR" smtClean="0"/>
              <a:t>22/09/2020</a:t>
            </a:r>
            <a:endParaRPr lang="fr-FR"/>
          </a:p>
        </p:txBody>
      </p:sp>
      <p:sp>
        <p:nvSpPr>
          <p:cNvPr id="5" name="Footer Placeholder 4"/>
          <p:cNvSpPr>
            <a:spLocks noGrp="1"/>
          </p:cNvSpPr>
          <p:nvPr>
            <p:ph type="ftr" sz="quarter" idx="11"/>
          </p:nvPr>
        </p:nvSpPr>
        <p:spPr/>
        <p:txBody>
          <a:bodyPr/>
          <a:lstStyle/>
          <a:p>
            <a:r>
              <a:rPr lang="fr-FR" smtClean="0"/>
              <a:t>BTS MHR - Réunion de barème E31 </a:t>
            </a:r>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14B0AFB-648E-43A4-A531-D0A649E8AAE9}"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812195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r>
              <a:rPr lang="fr-FR" smtClean="0"/>
              <a:t>22/09/2020</a:t>
            </a:r>
            <a:endParaRPr lang="fr-FR"/>
          </a:p>
        </p:txBody>
      </p:sp>
      <p:sp>
        <p:nvSpPr>
          <p:cNvPr id="6" name="Footer Placeholder 5"/>
          <p:cNvSpPr>
            <a:spLocks noGrp="1"/>
          </p:cNvSpPr>
          <p:nvPr>
            <p:ph type="ftr" sz="quarter" idx="11"/>
          </p:nvPr>
        </p:nvSpPr>
        <p:spPr/>
        <p:txBody>
          <a:bodyPr/>
          <a:lstStyle/>
          <a:p>
            <a:r>
              <a:rPr lang="fr-FR" smtClean="0"/>
              <a:t>BTS MHR - Réunion de barème E31 </a:t>
            </a:r>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14B0AFB-648E-43A4-A531-D0A649E8AAE9}" type="slidenum">
              <a:rPr lang="fr-FR" smtClean="0"/>
              <a:t>‹N°›</a:t>
            </a:fld>
            <a:endParaRPr lang="fr-FR"/>
          </a:p>
        </p:txBody>
      </p:sp>
    </p:spTree>
    <p:extLst>
      <p:ext uri="{BB962C8B-B14F-4D97-AF65-F5344CB8AC3E}">
        <p14:creationId xmlns:p14="http://schemas.microsoft.com/office/powerpoint/2010/main" val="12994580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r>
              <a:rPr lang="fr-FR" smtClean="0"/>
              <a:t>22/09/2020</a:t>
            </a:r>
            <a:endParaRPr lang="fr-FR"/>
          </a:p>
        </p:txBody>
      </p:sp>
      <p:sp>
        <p:nvSpPr>
          <p:cNvPr id="6" name="Footer Placeholder 5"/>
          <p:cNvSpPr>
            <a:spLocks noGrp="1"/>
          </p:cNvSpPr>
          <p:nvPr>
            <p:ph type="ftr" sz="quarter" idx="11"/>
          </p:nvPr>
        </p:nvSpPr>
        <p:spPr/>
        <p:txBody>
          <a:bodyPr/>
          <a:lstStyle/>
          <a:p>
            <a:r>
              <a:rPr lang="fr-FR" smtClean="0"/>
              <a:t>BTS MHR - Réunion de barème E31 </a:t>
            </a:r>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14B0AFB-648E-43A4-A531-D0A649E8AAE9}"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101970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r>
              <a:rPr lang="fr-FR" smtClean="0"/>
              <a:t>22/09/2020</a:t>
            </a:r>
            <a:endParaRPr lang="fr-FR"/>
          </a:p>
        </p:txBody>
      </p:sp>
      <p:sp>
        <p:nvSpPr>
          <p:cNvPr id="6" name="Footer Placeholder 5"/>
          <p:cNvSpPr>
            <a:spLocks noGrp="1"/>
          </p:cNvSpPr>
          <p:nvPr>
            <p:ph type="ftr" sz="quarter" idx="11"/>
          </p:nvPr>
        </p:nvSpPr>
        <p:spPr/>
        <p:txBody>
          <a:bodyPr/>
          <a:lstStyle/>
          <a:p>
            <a:r>
              <a:rPr lang="fr-FR" smtClean="0"/>
              <a:t>BTS MHR - Réunion de barème E31 </a:t>
            </a:r>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14B0AFB-648E-43A4-A531-D0A649E8AAE9}" type="slidenum">
              <a:rPr lang="fr-FR" smtClean="0"/>
              <a:t>‹N°›</a:t>
            </a:fld>
            <a:endParaRPr lang="fr-FR"/>
          </a:p>
        </p:txBody>
      </p:sp>
    </p:spTree>
    <p:extLst>
      <p:ext uri="{BB962C8B-B14F-4D97-AF65-F5344CB8AC3E}">
        <p14:creationId xmlns:p14="http://schemas.microsoft.com/office/powerpoint/2010/main" val="19306142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r>
              <a:rPr lang="fr-FR" smtClean="0"/>
              <a:t>22/09/2020</a:t>
            </a:r>
            <a:endParaRPr lang="fr-FR"/>
          </a:p>
        </p:txBody>
      </p:sp>
      <p:sp>
        <p:nvSpPr>
          <p:cNvPr id="5" name="Footer Placeholder 4"/>
          <p:cNvSpPr>
            <a:spLocks noGrp="1"/>
          </p:cNvSpPr>
          <p:nvPr>
            <p:ph type="ftr" sz="quarter" idx="11"/>
          </p:nvPr>
        </p:nvSpPr>
        <p:spPr/>
        <p:txBody>
          <a:bodyPr/>
          <a:lstStyle/>
          <a:p>
            <a:r>
              <a:rPr lang="fr-FR" smtClean="0"/>
              <a:t>BTS MHR - Réunion de barème E31 </a:t>
            </a:r>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14B0AFB-648E-43A4-A531-D0A649E8AAE9}" type="slidenum">
              <a:rPr lang="fr-FR" smtClean="0"/>
              <a:t>‹N°›</a:t>
            </a:fld>
            <a:endParaRPr lang="fr-FR"/>
          </a:p>
        </p:txBody>
      </p:sp>
    </p:spTree>
    <p:extLst>
      <p:ext uri="{BB962C8B-B14F-4D97-AF65-F5344CB8AC3E}">
        <p14:creationId xmlns:p14="http://schemas.microsoft.com/office/powerpoint/2010/main" val="25289506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r>
              <a:rPr lang="fr-FR" smtClean="0"/>
              <a:t>22/09/2020</a:t>
            </a:r>
            <a:endParaRPr lang="fr-FR"/>
          </a:p>
        </p:txBody>
      </p:sp>
      <p:sp>
        <p:nvSpPr>
          <p:cNvPr id="5" name="Footer Placeholder 4"/>
          <p:cNvSpPr>
            <a:spLocks noGrp="1"/>
          </p:cNvSpPr>
          <p:nvPr>
            <p:ph type="ftr" sz="quarter" idx="11"/>
          </p:nvPr>
        </p:nvSpPr>
        <p:spPr/>
        <p:txBody>
          <a:bodyPr/>
          <a:lstStyle/>
          <a:p>
            <a:r>
              <a:rPr lang="fr-FR" smtClean="0"/>
              <a:t>BTS MHR - Réunion de barème E31 </a:t>
            </a:r>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14B0AFB-648E-43A4-A531-D0A649E8AAE9}" type="slidenum">
              <a:rPr lang="fr-FR" smtClean="0"/>
              <a:t>‹N°›</a:t>
            </a:fld>
            <a:endParaRPr lang="fr-FR"/>
          </a:p>
        </p:txBody>
      </p:sp>
    </p:spTree>
    <p:extLst>
      <p:ext uri="{BB962C8B-B14F-4D97-AF65-F5344CB8AC3E}">
        <p14:creationId xmlns:p14="http://schemas.microsoft.com/office/powerpoint/2010/main" val="2448627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r>
              <a:rPr lang="fr-FR" smtClean="0"/>
              <a:t>22/09/2020</a:t>
            </a:r>
            <a:endParaRPr lang="fr-FR"/>
          </a:p>
        </p:txBody>
      </p:sp>
      <p:sp>
        <p:nvSpPr>
          <p:cNvPr id="5" name="Footer Placeholder 4"/>
          <p:cNvSpPr>
            <a:spLocks noGrp="1"/>
          </p:cNvSpPr>
          <p:nvPr>
            <p:ph type="ftr" sz="quarter" idx="11"/>
          </p:nvPr>
        </p:nvSpPr>
        <p:spPr/>
        <p:txBody>
          <a:bodyPr/>
          <a:lstStyle/>
          <a:p>
            <a:r>
              <a:rPr lang="fr-FR" smtClean="0"/>
              <a:t>BTS MHR - Réunion de barème E31 </a:t>
            </a:r>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14B0AFB-648E-43A4-A531-D0A649E8AAE9}" type="slidenum">
              <a:rPr lang="fr-FR" smtClean="0"/>
              <a:t>‹N°›</a:t>
            </a:fld>
            <a:endParaRPr lang="fr-FR"/>
          </a:p>
        </p:txBody>
      </p:sp>
    </p:spTree>
    <p:extLst>
      <p:ext uri="{BB962C8B-B14F-4D97-AF65-F5344CB8AC3E}">
        <p14:creationId xmlns:p14="http://schemas.microsoft.com/office/powerpoint/2010/main" val="1368813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r>
              <a:rPr lang="fr-FR" smtClean="0"/>
              <a:t>22/09/2020</a:t>
            </a:r>
            <a:endParaRPr lang="fr-FR"/>
          </a:p>
        </p:txBody>
      </p:sp>
      <p:sp>
        <p:nvSpPr>
          <p:cNvPr id="5" name="Footer Placeholder 4"/>
          <p:cNvSpPr>
            <a:spLocks noGrp="1"/>
          </p:cNvSpPr>
          <p:nvPr>
            <p:ph type="ftr" sz="quarter" idx="11"/>
          </p:nvPr>
        </p:nvSpPr>
        <p:spPr/>
        <p:txBody>
          <a:bodyPr/>
          <a:lstStyle/>
          <a:p>
            <a:r>
              <a:rPr lang="fr-FR" smtClean="0"/>
              <a:t>BTS MHR - Réunion de barème E31 </a:t>
            </a:r>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14B0AFB-648E-43A4-A531-D0A649E8AAE9}" type="slidenum">
              <a:rPr lang="fr-FR" smtClean="0"/>
              <a:t>‹N°›</a:t>
            </a:fld>
            <a:endParaRPr lang="fr-FR"/>
          </a:p>
        </p:txBody>
      </p:sp>
    </p:spTree>
    <p:extLst>
      <p:ext uri="{BB962C8B-B14F-4D97-AF65-F5344CB8AC3E}">
        <p14:creationId xmlns:p14="http://schemas.microsoft.com/office/powerpoint/2010/main" val="2393693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r>
              <a:rPr lang="fr-FR" smtClean="0"/>
              <a:t>22/09/2020</a:t>
            </a:r>
            <a:endParaRPr lang="fr-FR"/>
          </a:p>
        </p:txBody>
      </p:sp>
      <p:sp>
        <p:nvSpPr>
          <p:cNvPr id="6" name="Footer Placeholder 5"/>
          <p:cNvSpPr>
            <a:spLocks noGrp="1"/>
          </p:cNvSpPr>
          <p:nvPr>
            <p:ph type="ftr" sz="quarter" idx="11"/>
          </p:nvPr>
        </p:nvSpPr>
        <p:spPr/>
        <p:txBody>
          <a:bodyPr/>
          <a:lstStyle/>
          <a:p>
            <a:r>
              <a:rPr lang="fr-FR" smtClean="0"/>
              <a:t>BTS MHR - Réunion de barème E31 </a:t>
            </a:r>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14B0AFB-648E-43A4-A531-D0A649E8AAE9}" type="slidenum">
              <a:rPr lang="fr-FR" smtClean="0"/>
              <a:t>‹N°›</a:t>
            </a:fld>
            <a:endParaRPr lang="fr-FR"/>
          </a:p>
        </p:txBody>
      </p:sp>
    </p:spTree>
    <p:extLst>
      <p:ext uri="{BB962C8B-B14F-4D97-AF65-F5344CB8AC3E}">
        <p14:creationId xmlns:p14="http://schemas.microsoft.com/office/powerpoint/2010/main" val="615284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r>
              <a:rPr lang="fr-FR" smtClean="0"/>
              <a:t>22/09/2020</a:t>
            </a:r>
            <a:endParaRPr lang="fr-FR"/>
          </a:p>
        </p:txBody>
      </p:sp>
      <p:sp>
        <p:nvSpPr>
          <p:cNvPr id="8" name="Footer Placeholder 7"/>
          <p:cNvSpPr>
            <a:spLocks noGrp="1"/>
          </p:cNvSpPr>
          <p:nvPr>
            <p:ph type="ftr" sz="quarter" idx="11"/>
          </p:nvPr>
        </p:nvSpPr>
        <p:spPr/>
        <p:txBody>
          <a:bodyPr/>
          <a:lstStyle/>
          <a:p>
            <a:r>
              <a:rPr lang="fr-FR" smtClean="0"/>
              <a:t>BTS MHR - Réunion de barème E31 </a:t>
            </a:r>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14B0AFB-648E-43A4-A531-D0A649E8AAE9}" type="slidenum">
              <a:rPr lang="fr-FR" smtClean="0"/>
              <a:t>‹N°›</a:t>
            </a:fld>
            <a:endParaRPr lang="fr-FR"/>
          </a:p>
        </p:txBody>
      </p:sp>
    </p:spTree>
    <p:extLst>
      <p:ext uri="{BB962C8B-B14F-4D97-AF65-F5344CB8AC3E}">
        <p14:creationId xmlns:p14="http://schemas.microsoft.com/office/powerpoint/2010/main" val="887908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r>
              <a:rPr lang="fr-FR" smtClean="0"/>
              <a:t>22/09/2020</a:t>
            </a:r>
            <a:endParaRPr lang="fr-FR"/>
          </a:p>
        </p:txBody>
      </p:sp>
      <p:sp>
        <p:nvSpPr>
          <p:cNvPr id="4" name="Footer Placeholder 3"/>
          <p:cNvSpPr>
            <a:spLocks noGrp="1"/>
          </p:cNvSpPr>
          <p:nvPr>
            <p:ph type="ftr" sz="quarter" idx="11"/>
          </p:nvPr>
        </p:nvSpPr>
        <p:spPr/>
        <p:txBody>
          <a:bodyPr/>
          <a:lstStyle/>
          <a:p>
            <a:r>
              <a:rPr lang="fr-FR" smtClean="0"/>
              <a:t>BTS MHR - Réunion de barème E31 </a:t>
            </a:r>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14B0AFB-648E-43A4-A531-D0A649E8AAE9}" type="slidenum">
              <a:rPr lang="fr-FR" smtClean="0"/>
              <a:t>‹N°›</a:t>
            </a:fld>
            <a:endParaRPr lang="fr-FR"/>
          </a:p>
        </p:txBody>
      </p:sp>
    </p:spTree>
    <p:extLst>
      <p:ext uri="{BB962C8B-B14F-4D97-AF65-F5344CB8AC3E}">
        <p14:creationId xmlns:p14="http://schemas.microsoft.com/office/powerpoint/2010/main" val="3735198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fr-FR" smtClean="0"/>
              <a:t>22/09/2020</a:t>
            </a:r>
            <a:endParaRPr lang="fr-FR"/>
          </a:p>
        </p:txBody>
      </p:sp>
      <p:sp>
        <p:nvSpPr>
          <p:cNvPr id="3" name="Footer Placeholder 2"/>
          <p:cNvSpPr>
            <a:spLocks noGrp="1"/>
          </p:cNvSpPr>
          <p:nvPr>
            <p:ph type="ftr" sz="quarter" idx="11"/>
          </p:nvPr>
        </p:nvSpPr>
        <p:spPr/>
        <p:txBody>
          <a:bodyPr/>
          <a:lstStyle/>
          <a:p>
            <a:r>
              <a:rPr lang="fr-FR" smtClean="0"/>
              <a:t>BTS MHR - Réunion de barème E31 </a:t>
            </a:r>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14B0AFB-648E-43A4-A531-D0A649E8AAE9}" type="slidenum">
              <a:rPr lang="fr-FR" smtClean="0"/>
              <a:t>‹N°›</a:t>
            </a:fld>
            <a:endParaRPr lang="fr-FR"/>
          </a:p>
        </p:txBody>
      </p:sp>
    </p:spTree>
    <p:extLst>
      <p:ext uri="{BB962C8B-B14F-4D97-AF65-F5344CB8AC3E}">
        <p14:creationId xmlns:p14="http://schemas.microsoft.com/office/powerpoint/2010/main" val="330015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r>
              <a:rPr lang="fr-FR" smtClean="0"/>
              <a:t>22/09/2020</a:t>
            </a:r>
            <a:endParaRPr lang="fr-FR"/>
          </a:p>
        </p:txBody>
      </p:sp>
      <p:sp>
        <p:nvSpPr>
          <p:cNvPr id="6" name="Footer Placeholder 5"/>
          <p:cNvSpPr>
            <a:spLocks noGrp="1"/>
          </p:cNvSpPr>
          <p:nvPr>
            <p:ph type="ftr" sz="quarter" idx="11"/>
          </p:nvPr>
        </p:nvSpPr>
        <p:spPr/>
        <p:txBody>
          <a:bodyPr/>
          <a:lstStyle/>
          <a:p>
            <a:r>
              <a:rPr lang="fr-FR" smtClean="0"/>
              <a:t>BTS MHR - Réunion de barème E31 </a:t>
            </a:r>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14B0AFB-648E-43A4-A531-D0A649E8AAE9}" type="slidenum">
              <a:rPr lang="fr-FR" smtClean="0"/>
              <a:t>‹N°›</a:t>
            </a:fld>
            <a:endParaRPr lang="fr-FR"/>
          </a:p>
        </p:txBody>
      </p:sp>
    </p:spTree>
    <p:extLst>
      <p:ext uri="{BB962C8B-B14F-4D97-AF65-F5344CB8AC3E}">
        <p14:creationId xmlns:p14="http://schemas.microsoft.com/office/powerpoint/2010/main" val="2205949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r>
              <a:rPr lang="fr-FR" smtClean="0"/>
              <a:t>22/09/2020</a:t>
            </a:r>
            <a:endParaRPr lang="fr-FR"/>
          </a:p>
        </p:txBody>
      </p:sp>
      <p:sp>
        <p:nvSpPr>
          <p:cNvPr id="6" name="Footer Placeholder 5"/>
          <p:cNvSpPr>
            <a:spLocks noGrp="1"/>
          </p:cNvSpPr>
          <p:nvPr>
            <p:ph type="ftr" sz="quarter" idx="11"/>
          </p:nvPr>
        </p:nvSpPr>
        <p:spPr/>
        <p:txBody>
          <a:bodyPr/>
          <a:lstStyle/>
          <a:p>
            <a:r>
              <a:rPr lang="fr-FR" smtClean="0"/>
              <a:t>BTS MHR - Réunion de barème E31 </a:t>
            </a:r>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14B0AFB-648E-43A4-A531-D0A649E8AAE9}" type="slidenum">
              <a:rPr lang="fr-FR" smtClean="0"/>
              <a:t>‹N°›</a:t>
            </a:fld>
            <a:endParaRPr lang="fr-FR"/>
          </a:p>
        </p:txBody>
      </p:sp>
    </p:spTree>
    <p:extLst>
      <p:ext uri="{BB962C8B-B14F-4D97-AF65-F5344CB8AC3E}">
        <p14:creationId xmlns:p14="http://schemas.microsoft.com/office/powerpoint/2010/main" val="1766859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r>
              <a:rPr lang="fr-FR" smtClean="0"/>
              <a:t>22/09/2020</a:t>
            </a:r>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fr-FR" smtClean="0"/>
              <a:t>BTS MHR - Réunion de barème E31 </a:t>
            </a:r>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14B0AFB-648E-43A4-A531-D0A649E8AAE9}" type="slidenum">
              <a:rPr lang="fr-FR" smtClean="0"/>
              <a:t>‹N°›</a:t>
            </a:fld>
            <a:endParaRPr lang="fr-FR"/>
          </a:p>
        </p:txBody>
      </p:sp>
    </p:spTree>
    <p:extLst>
      <p:ext uri="{BB962C8B-B14F-4D97-AF65-F5344CB8AC3E}">
        <p14:creationId xmlns:p14="http://schemas.microsoft.com/office/powerpoint/2010/main" val="128193420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p:hf hd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F955DD-0174-4590-9C52-F6009393EB3B}"/>
              </a:ext>
            </a:extLst>
          </p:cNvPr>
          <p:cNvSpPr>
            <a:spLocks noGrp="1"/>
          </p:cNvSpPr>
          <p:nvPr>
            <p:ph type="ctrTitle"/>
          </p:nvPr>
        </p:nvSpPr>
        <p:spPr>
          <a:xfrm>
            <a:off x="3157854" y="2061568"/>
            <a:ext cx="8453121" cy="2262781"/>
          </a:xfrm>
        </p:spPr>
        <p:txBody>
          <a:bodyPr>
            <a:normAutofit fontScale="90000"/>
          </a:bodyPr>
          <a:lstStyle/>
          <a:p>
            <a:r>
              <a:rPr lang="fr-FR" b="1" dirty="0"/>
              <a:t>Séminaire à distance</a:t>
            </a:r>
            <a:br>
              <a:rPr lang="fr-FR" b="1" dirty="0"/>
            </a:br>
            <a:r>
              <a:rPr lang="fr-FR" b="1" dirty="0"/>
              <a:t>hôtellerie restauration </a:t>
            </a:r>
            <a:br>
              <a:rPr lang="fr-FR" b="1" dirty="0"/>
            </a:br>
            <a:r>
              <a:rPr lang="fr-FR" b="1" dirty="0"/>
              <a:t>26 &amp; 27 novembre 2020</a:t>
            </a:r>
          </a:p>
        </p:txBody>
      </p:sp>
      <p:pic>
        <p:nvPicPr>
          <p:cNvPr id="6" name="Image 5">
            <a:extLst>
              <a:ext uri="{FF2B5EF4-FFF2-40B4-BE49-F238E27FC236}">
                <a16:creationId xmlns:a16="http://schemas.microsoft.com/office/drawing/2014/main" id="{EB307073-7763-4CE9-90FA-C5F845722C58}"/>
              </a:ext>
            </a:extLst>
          </p:cNvPr>
          <p:cNvPicPr>
            <a:picLocks noChangeAspect="1"/>
          </p:cNvPicPr>
          <p:nvPr/>
        </p:nvPicPr>
        <p:blipFill>
          <a:blip r:embed="rId2"/>
          <a:stretch>
            <a:fillRect/>
          </a:stretch>
        </p:blipFill>
        <p:spPr>
          <a:xfrm>
            <a:off x="1006156" y="352425"/>
            <a:ext cx="1790700" cy="2552700"/>
          </a:xfrm>
          <a:prstGeom prst="rect">
            <a:avLst/>
          </a:prstGeom>
        </p:spPr>
      </p:pic>
    </p:spTree>
    <p:extLst>
      <p:ext uri="{BB962C8B-B14F-4D97-AF65-F5344CB8AC3E}">
        <p14:creationId xmlns:p14="http://schemas.microsoft.com/office/powerpoint/2010/main" val="310476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0689" y="419100"/>
            <a:ext cx="9813924" cy="733807"/>
          </a:xfrm>
        </p:spPr>
        <p:txBody>
          <a:bodyPr>
            <a:normAutofit/>
          </a:bodyPr>
          <a:lstStyle/>
          <a:p>
            <a:r>
              <a:rPr lang="fr-FR" b="1" dirty="0" smtClean="0"/>
              <a:t>E33 </a:t>
            </a:r>
            <a:r>
              <a:rPr lang="fr-FR" b="1" dirty="0"/>
              <a:t>– Principes de l’évaluation de l’épreuve </a:t>
            </a:r>
          </a:p>
        </p:txBody>
      </p:sp>
      <p:sp>
        <p:nvSpPr>
          <p:cNvPr id="3" name="Espace réservé du contenu 2"/>
          <p:cNvSpPr>
            <a:spLocks noGrp="1"/>
          </p:cNvSpPr>
          <p:nvPr>
            <p:ph idx="1"/>
          </p:nvPr>
        </p:nvSpPr>
        <p:spPr>
          <a:xfrm>
            <a:off x="840757" y="1386943"/>
            <a:ext cx="10978937" cy="4688602"/>
          </a:xfrm>
          <a:noFill/>
        </p:spPr>
        <p:txBody>
          <a:bodyPr>
            <a:normAutofit/>
          </a:bodyPr>
          <a:lstStyle/>
          <a:p>
            <a:pPr marL="0" indent="0">
              <a:buNone/>
            </a:pPr>
            <a:r>
              <a:rPr lang="fr-FR" sz="2400" b="1" dirty="0" smtClean="0">
                <a:solidFill>
                  <a:srgbClr val="C00000"/>
                </a:solidFill>
              </a:rPr>
              <a:t>I.2 Évaluation par compétences</a:t>
            </a:r>
          </a:p>
          <a:p>
            <a:pPr>
              <a:buFont typeface="Wingdings" panose="05000000000000000000" pitchFamily="2" charset="2"/>
              <a:buChar char="è"/>
            </a:pPr>
            <a:r>
              <a:rPr lang="fr-FR" sz="2400" b="1" i="1" dirty="0" smtClean="0">
                <a:solidFill>
                  <a:schemeClr val="accent1">
                    <a:lumMod val="60000"/>
                    <a:lumOff val="40000"/>
                  </a:schemeClr>
                </a:solidFill>
                <a:latin typeface="Arial" panose="020B0604020202020204" pitchFamily="34" charset="0"/>
                <a:cs typeface="Arial" panose="020B0604020202020204" pitchFamily="34" charset="0"/>
              </a:rPr>
              <a:t>L’étude porte sur la gestion des talents : </a:t>
            </a:r>
          </a:p>
          <a:p>
            <a:pPr lvl="1">
              <a:buFont typeface="Wingdings" panose="05000000000000000000" pitchFamily="2" charset="2"/>
              <a:buChar char="è"/>
            </a:pPr>
            <a:r>
              <a:rPr lang="fr-FR" sz="2000" i="1" dirty="0" smtClean="0">
                <a:solidFill>
                  <a:schemeClr val="tx1"/>
                </a:solidFill>
                <a:latin typeface="Arial" panose="020B0604020202020204" pitchFamily="34" charset="0"/>
                <a:cs typeface="Arial" panose="020B0604020202020204" pitchFamily="34" charset="0"/>
              </a:rPr>
              <a:t>Notion à définir en introduction</a:t>
            </a:r>
          </a:p>
          <a:p>
            <a:pPr lvl="1">
              <a:buFont typeface="Wingdings" panose="05000000000000000000" pitchFamily="2" charset="2"/>
              <a:buChar char="è"/>
            </a:pPr>
            <a:r>
              <a:rPr lang="fr-FR" sz="2000" i="1" dirty="0" smtClean="0">
                <a:solidFill>
                  <a:schemeClr val="tx1"/>
                </a:solidFill>
                <a:latin typeface="Arial" panose="020B0604020202020204" pitchFamily="34" charset="0"/>
                <a:cs typeface="Arial" panose="020B0604020202020204" pitchFamily="34" charset="0"/>
              </a:rPr>
              <a:t>Dont l’intérêt sera traité en </a:t>
            </a:r>
            <a:r>
              <a:rPr lang="fr-FR" sz="2000" b="1" i="1" dirty="0" smtClean="0">
                <a:solidFill>
                  <a:schemeClr val="tx1"/>
                </a:solidFill>
                <a:latin typeface="Arial" panose="020B0604020202020204" pitchFamily="34" charset="0"/>
                <a:cs typeface="Arial" panose="020B0604020202020204" pitchFamily="34" charset="0"/>
              </a:rPr>
              <a:t>conclusion</a:t>
            </a:r>
            <a:r>
              <a:rPr lang="fr-FR" sz="2000" i="1" dirty="0" smtClean="0">
                <a:solidFill>
                  <a:schemeClr val="tx1"/>
                </a:solidFill>
                <a:latin typeface="Arial" panose="020B0604020202020204" pitchFamily="34" charset="0"/>
                <a:cs typeface="Arial" panose="020B0604020202020204" pitchFamily="34" charset="0"/>
              </a:rPr>
              <a:t> </a:t>
            </a:r>
          </a:p>
          <a:p>
            <a:pPr lvl="1">
              <a:buFont typeface="Wingdings" panose="05000000000000000000" pitchFamily="2" charset="2"/>
              <a:buChar char="è"/>
            </a:pPr>
            <a:r>
              <a:rPr lang="fr-FR" sz="2000" i="1" dirty="0" smtClean="0">
                <a:solidFill>
                  <a:schemeClr val="tx1"/>
                </a:solidFill>
                <a:latin typeface="Arial" panose="020B0604020202020204" pitchFamily="34" charset="0"/>
                <a:cs typeface="Arial" panose="020B0604020202020204" pitchFamily="34" charset="0"/>
              </a:rPr>
              <a:t>Le développement suggéré par le sujet peut engendrer trois parties :</a:t>
            </a:r>
          </a:p>
          <a:p>
            <a:pPr lvl="2"/>
            <a:r>
              <a:rPr lang="fr-FR" sz="2000" i="1" dirty="0" smtClean="0">
                <a:latin typeface="Arial" panose="020B0604020202020204" pitchFamily="34" charset="0"/>
                <a:cs typeface="Arial" panose="020B0604020202020204" pitchFamily="34" charset="0"/>
              </a:rPr>
              <a:t> Une partie sur les </a:t>
            </a:r>
            <a:r>
              <a:rPr lang="fr-FR" sz="2000" i="1" dirty="0">
                <a:latin typeface="Arial" panose="020B0604020202020204" pitchFamily="34" charset="0"/>
                <a:cs typeface="Arial" panose="020B0604020202020204" pitchFamily="34" charset="0"/>
              </a:rPr>
              <a:t>enjeux du management des talents pour l’hôtel de la Violette.</a:t>
            </a:r>
          </a:p>
          <a:p>
            <a:pPr lvl="2"/>
            <a:r>
              <a:rPr lang="fr-FR" sz="2000" i="1" dirty="0" smtClean="0">
                <a:latin typeface="Arial" panose="020B0604020202020204" pitchFamily="34" charset="0"/>
                <a:cs typeface="Arial" panose="020B0604020202020204" pitchFamily="34" charset="0"/>
              </a:rPr>
              <a:t>Une partie sur la </a:t>
            </a:r>
            <a:r>
              <a:rPr lang="fr-FR" sz="2000" i="1" dirty="0" err="1" smtClean="0">
                <a:latin typeface="Arial" panose="020B0604020202020204" pitchFamily="34" charset="0"/>
                <a:cs typeface="Arial" panose="020B0604020202020204" pitchFamily="34" charset="0"/>
              </a:rPr>
              <a:t>GPEC</a:t>
            </a:r>
            <a:r>
              <a:rPr lang="fr-FR" sz="2000" i="1" dirty="0" smtClean="0">
                <a:latin typeface="Arial" panose="020B0604020202020204" pitchFamily="34" charset="0"/>
                <a:cs typeface="Arial" panose="020B0604020202020204" pitchFamily="34" charset="0"/>
              </a:rPr>
              <a:t> pour </a:t>
            </a:r>
            <a:r>
              <a:rPr lang="fr-FR" sz="2000" i="1" dirty="0">
                <a:latin typeface="Arial" panose="020B0604020202020204" pitchFamily="34" charset="0"/>
                <a:cs typeface="Arial" panose="020B0604020202020204" pitchFamily="34" charset="0"/>
              </a:rPr>
              <a:t>cet établissement.</a:t>
            </a:r>
          </a:p>
          <a:p>
            <a:pPr lvl="2"/>
            <a:r>
              <a:rPr lang="fr-FR" sz="2000" i="1" dirty="0" smtClean="0">
                <a:latin typeface="Arial" panose="020B0604020202020204" pitchFamily="34" charset="0"/>
                <a:cs typeface="Arial" panose="020B0604020202020204" pitchFamily="34" charset="0"/>
              </a:rPr>
              <a:t>Une partie de préconisations pour pourvoir </a:t>
            </a:r>
            <a:r>
              <a:rPr lang="fr-FR" sz="2000" i="1" dirty="0">
                <a:latin typeface="Arial" panose="020B0604020202020204" pitchFamily="34" charset="0"/>
                <a:cs typeface="Arial" panose="020B0604020202020204" pitchFamily="34" charset="0"/>
              </a:rPr>
              <a:t>le poste de concierge suite au départ de monsieur </a:t>
            </a:r>
            <a:r>
              <a:rPr lang="fr-FR" sz="2000" i="1" dirty="0" err="1">
                <a:latin typeface="Arial" panose="020B0604020202020204" pitchFamily="34" charset="0"/>
                <a:cs typeface="Arial" panose="020B0604020202020204" pitchFamily="34" charset="0"/>
              </a:rPr>
              <a:t>Estalet</a:t>
            </a:r>
            <a:r>
              <a:rPr lang="fr-FR" sz="2000" i="1" dirty="0">
                <a:latin typeface="Arial" panose="020B0604020202020204" pitchFamily="34" charset="0"/>
                <a:cs typeface="Arial" panose="020B0604020202020204" pitchFamily="34" charset="0"/>
              </a:rPr>
              <a:t>.</a:t>
            </a:r>
          </a:p>
          <a:p>
            <a:endParaRPr lang="fr-FR" dirty="0"/>
          </a:p>
          <a:p>
            <a:pPr>
              <a:buFont typeface="Arial" panose="020B0604020202020204" pitchFamily="34" charset="0"/>
              <a:buChar char="•"/>
            </a:pPr>
            <a:endParaRPr lang="fr-FR" sz="2400" dirty="0" smtClean="0"/>
          </a:p>
        </p:txBody>
      </p:sp>
      <p:sp>
        <p:nvSpPr>
          <p:cNvPr id="4" name="Espace réservé de la date 3"/>
          <p:cNvSpPr>
            <a:spLocks noGrp="1"/>
          </p:cNvSpPr>
          <p:nvPr>
            <p:ph type="dt" sz="half" idx="10"/>
          </p:nvPr>
        </p:nvSpPr>
        <p:spPr/>
        <p:txBody>
          <a:bodyPr/>
          <a:lstStyle/>
          <a:p>
            <a:r>
              <a:rPr lang="fr-FR" sz="1100" b="1" dirty="0" smtClean="0"/>
              <a:t>22/09/2020</a:t>
            </a:r>
            <a:endParaRPr lang="fr-FR" b="1" dirty="0"/>
          </a:p>
        </p:txBody>
      </p:sp>
      <p:sp>
        <p:nvSpPr>
          <p:cNvPr id="5" name="Espace réservé du pied de page 4"/>
          <p:cNvSpPr>
            <a:spLocks noGrp="1"/>
          </p:cNvSpPr>
          <p:nvPr>
            <p:ph type="ftr" sz="quarter" idx="11"/>
          </p:nvPr>
        </p:nvSpPr>
        <p:spPr>
          <a:xfrm>
            <a:off x="2589212" y="6135808"/>
            <a:ext cx="2711451" cy="365125"/>
          </a:xfrm>
        </p:spPr>
        <p:txBody>
          <a:bodyPr/>
          <a:lstStyle/>
          <a:p>
            <a:r>
              <a:rPr lang="fr-FR" sz="1100" b="1" dirty="0" smtClean="0"/>
              <a:t>BTS MHR - Réunion de barème E33 </a:t>
            </a:r>
            <a:endParaRPr lang="fr-FR" sz="1100" b="1"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10</a:t>
            </a:fld>
            <a:endParaRPr lang="fr-FR"/>
          </a:p>
        </p:txBody>
      </p:sp>
    </p:spTree>
    <p:extLst>
      <p:ext uri="{BB962C8B-B14F-4D97-AF65-F5344CB8AC3E}">
        <p14:creationId xmlns:p14="http://schemas.microsoft.com/office/powerpoint/2010/main" val="1081062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0689" y="419100"/>
            <a:ext cx="9813924" cy="733807"/>
          </a:xfrm>
        </p:spPr>
        <p:txBody>
          <a:bodyPr>
            <a:normAutofit/>
          </a:bodyPr>
          <a:lstStyle/>
          <a:p>
            <a:r>
              <a:rPr lang="fr-FR" b="1" dirty="0" smtClean="0"/>
              <a:t>E33 </a:t>
            </a:r>
            <a:r>
              <a:rPr lang="fr-FR" b="1" dirty="0"/>
              <a:t>– Principes de l’évaluation de l’épreuve </a:t>
            </a:r>
          </a:p>
        </p:txBody>
      </p:sp>
      <p:sp>
        <p:nvSpPr>
          <p:cNvPr id="3" name="Espace réservé du contenu 2"/>
          <p:cNvSpPr>
            <a:spLocks noGrp="1"/>
          </p:cNvSpPr>
          <p:nvPr>
            <p:ph idx="1"/>
          </p:nvPr>
        </p:nvSpPr>
        <p:spPr>
          <a:xfrm>
            <a:off x="1077044" y="1264202"/>
            <a:ext cx="10585223" cy="4755191"/>
          </a:xfrm>
        </p:spPr>
        <p:txBody>
          <a:bodyPr>
            <a:normAutofit/>
          </a:bodyPr>
          <a:lstStyle/>
          <a:p>
            <a:pPr marL="0" indent="0">
              <a:buNone/>
            </a:pPr>
            <a:r>
              <a:rPr lang="fr-FR" sz="2400" b="1" dirty="0" smtClean="0">
                <a:solidFill>
                  <a:srgbClr val="C00000"/>
                </a:solidFill>
              </a:rPr>
              <a:t>I.2 Évaluation par compétences</a:t>
            </a:r>
          </a:p>
          <a:p>
            <a:pPr>
              <a:buFont typeface="Arial" panose="020B0604020202020204" pitchFamily="34" charset="0"/>
              <a:buChar char="•"/>
            </a:pPr>
            <a:r>
              <a:rPr lang="fr-FR" sz="2400" dirty="0" smtClean="0"/>
              <a:t>Le correcteur doit </a:t>
            </a:r>
            <a:r>
              <a:rPr lang="fr-FR" sz="2400" u="sng" dirty="0" smtClean="0"/>
              <a:t>mesurer le degré de maîtrise </a:t>
            </a:r>
            <a:r>
              <a:rPr lang="fr-FR" sz="2400" dirty="0" smtClean="0"/>
              <a:t>(d’insuffisant à très bonne) </a:t>
            </a:r>
            <a:r>
              <a:rPr lang="fr-FR" sz="2400" u="sng" dirty="0" smtClean="0"/>
              <a:t>des compétences à travers 5 finalités et objectifs de l’épreuve </a:t>
            </a:r>
            <a:r>
              <a:rPr lang="fr-FR" sz="2400" dirty="0" smtClean="0"/>
              <a:t>:</a:t>
            </a:r>
          </a:p>
          <a:p>
            <a:pPr lvl="1">
              <a:buFont typeface="Wingdings" panose="05000000000000000000" pitchFamily="2" charset="2"/>
              <a:buChar char="q"/>
            </a:pPr>
            <a:r>
              <a:rPr lang="fr-FR" sz="2000" dirty="0" smtClean="0"/>
              <a:t>Comprendre techniquement le contexte professionnel</a:t>
            </a:r>
          </a:p>
          <a:p>
            <a:pPr lvl="1">
              <a:buFont typeface="Wingdings" panose="05000000000000000000" pitchFamily="2" charset="2"/>
              <a:buChar char="q"/>
            </a:pPr>
            <a:r>
              <a:rPr lang="fr-FR" sz="2000" dirty="0" smtClean="0"/>
              <a:t>Dégager une problématique</a:t>
            </a:r>
          </a:p>
          <a:p>
            <a:pPr lvl="1">
              <a:buFont typeface="Wingdings" panose="05000000000000000000" pitchFamily="2" charset="2"/>
              <a:buChar char="q"/>
            </a:pPr>
            <a:r>
              <a:rPr lang="fr-FR" sz="2000" dirty="0" smtClean="0"/>
              <a:t>Effectuer des traitements et les analyses pertinentes en matière de management opérationnel</a:t>
            </a:r>
          </a:p>
          <a:p>
            <a:pPr lvl="1">
              <a:buFont typeface="Wingdings" panose="05000000000000000000" pitchFamily="2" charset="2"/>
              <a:buChar char="q"/>
            </a:pPr>
            <a:r>
              <a:rPr lang="fr-FR" sz="2000" dirty="0" smtClean="0"/>
              <a:t>Apporter une solution, formuler des recommandations pertinentes de nature à éclairer une prise de décision</a:t>
            </a:r>
          </a:p>
          <a:p>
            <a:pPr lvl="1">
              <a:buFont typeface="Wingdings" panose="05000000000000000000" pitchFamily="2" charset="2"/>
              <a:buChar char="q"/>
            </a:pPr>
            <a:r>
              <a:rPr lang="fr-FR" sz="2000" dirty="0" smtClean="0"/>
              <a:t>Synthétiser son analyse du contexte managériale</a:t>
            </a:r>
          </a:p>
        </p:txBody>
      </p:sp>
      <p:sp>
        <p:nvSpPr>
          <p:cNvPr id="4" name="Espace réservé de la date 3"/>
          <p:cNvSpPr>
            <a:spLocks noGrp="1"/>
          </p:cNvSpPr>
          <p:nvPr>
            <p:ph type="dt" sz="half" idx="10"/>
          </p:nvPr>
        </p:nvSpPr>
        <p:spPr/>
        <p:txBody>
          <a:bodyPr/>
          <a:lstStyle/>
          <a:p>
            <a:r>
              <a:rPr lang="fr-FR" sz="1100" b="1" dirty="0" smtClean="0"/>
              <a:t>22/09/2020</a:t>
            </a:r>
            <a:endParaRPr lang="fr-FR" b="1" dirty="0"/>
          </a:p>
        </p:txBody>
      </p:sp>
      <p:sp>
        <p:nvSpPr>
          <p:cNvPr id="5" name="Espace réservé du pied de page 4"/>
          <p:cNvSpPr>
            <a:spLocks noGrp="1"/>
          </p:cNvSpPr>
          <p:nvPr>
            <p:ph type="ftr" sz="quarter" idx="11"/>
          </p:nvPr>
        </p:nvSpPr>
        <p:spPr>
          <a:xfrm>
            <a:off x="2589212" y="6135808"/>
            <a:ext cx="2711451" cy="365125"/>
          </a:xfrm>
        </p:spPr>
        <p:txBody>
          <a:bodyPr/>
          <a:lstStyle/>
          <a:p>
            <a:r>
              <a:rPr lang="fr-FR" sz="1100" b="1" dirty="0" smtClean="0"/>
              <a:t>BTS MHR - Réunion de barème E33 </a:t>
            </a:r>
            <a:endParaRPr lang="fr-FR" sz="1100" b="1"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11</a:t>
            </a:fld>
            <a:endParaRPr lang="fr-FR"/>
          </a:p>
        </p:txBody>
      </p:sp>
    </p:spTree>
    <p:extLst>
      <p:ext uri="{BB962C8B-B14F-4D97-AF65-F5344CB8AC3E}">
        <p14:creationId xmlns:p14="http://schemas.microsoft.com/office/powerpoint/2010/main" val="14067342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r>
              <a:rPr lang="fr-FR" sz="1100" b="1" dirty="0" smtClean="0"/>
              <a:t>22/09/2020</a:t>
            </a:r>
            <a:endParaRPr lang="fr-FR" b="1" dirty="0"/>
          </a:p>
        </p:txBody>
      </p:sp>
      <p:sp>
        <p:nvSpPr>
          <p:cNvPr id="5" name="Espace réservé du pied de page 4"/>
          <p:cNvSpPr>
            <a:spLocks noGrp="1"/>
          </p:cNvSpPr>
          <p:nvPr>
            <p:ph type="ftr" sz="quarter" idx="11"/>
          </p:nvPr>
        </p:nvSpPr>
        <p:spPr>
          <a:xfrm>
            <a:off x="2589212" y="6135808"/>
            <a:ext cx="2711451" cy="365125"/>
          </a:xfrm>
        </p:spPr>
        <p:txBody>
          <a:bodyPr/>
          <a:lstStyle/>
          <a:p>
            <a:r>
              <a:rPr lang="fr-FR" sz="1100" b="1" dirty="0" smtClean="0"/>
              <a:t>BTS MHR - Réunion de barème E31 </a:t>
            </a:r>
            <a:endParaRPr lang="fr-FR" sz="1100" b="1"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12</a:t>
            </a:fld>
            <a:endParaRPr lang="fr-FR"/>
          </a:p>
        </p:txBody>
      </p:sp>
      <p:graphicFrame>
        <p:nvGraphicFramePr>
          <p:cNvPr id="7" name="Tableau 6"/>
          <p:cNvGraphicFramePr>
            <a:graphicFrameLocks noGrp="1"/>
          </p:cNvGraphicFramePr>
          <p:nvPr>
            <p:extLst>
              <p:ext uri="{D42A27DB-BD31-4B8C-83A1-F6EECF244321}">
                <p14:modId xmlns:p14="http://schemas.microsoft.com/office/powerpoint/2010/main" val="3452226341"/>
              </p:ext>
            </p:extLst>
          </p:nvPr>
        </p:nvGraphicFramePr>
        <p:xfrm>
          <a:off x="1201698" y="324339"/>
          <a:ext cx="10365245" cy="5802144"/>
        </p:xfrm>
        <a:graphic>
          <a:graphicData uri="http://schemas.openxmlformats.org/drawingml/2006/table">
            <a:tbl>
              <a:tblPr firstRow="1" firstCol="1" bandRow="1"/>
              <a:tblGrid>
                <a:gridCol w="1604622">
                  <a:extLst>
                    <a:ext uri="{9D8B030D-6E8A-4147-A177-3AD203B41FA5}">
                      <a16:colId xmlns:a16="http://schemas.microsoft.com/office/drawing/2014/main" val="3743579535"/>
                    </a:ext>
                  </a:extLst>
                </a:gridCol>
                <a:gridCol w="4621896">
                  <a:extLst>
                    <a:ext uri="{9D8B030D-6E8A-4147-A177-3AD203B41FA5}">
                      <a16:colId xmlns:a16="http://schemas.microsoft.com/office/drawing/2014/main" val="2133029864"/>
                    </a:ext>
                  </a:extLst>
                </a:gridCol>
                <a:gridCol w="832207">
                  <a:extLst>
                    <a:ext uri="{9D8B030D-6E8A-4147-A177-3AD203B41FA5}">
                      <a16:colId xmlns:a16="http://schemas.microsoft.com/office/drawing/2014/main" val="383975707"/>
                    </a:ext>
                  </a:extLst>
                </a:gridCol>
                <a:gridCol w="769780">
                  <a:extLst>
                    <a:ext uri="{9D8B030D-6E8A-4147-A177-3AD203B41FA5}">
                      <a16:colId xmlns:a16="http://schemas.microsoft.com/office/drawing/2014/main" val="1557065782"/>
                    </a:ext>
                  </a:extLst>
                </a:gridCol>
                <a:gridCol w="853830">
                  <a:extLst>
                    <a:ext uri="{9D8B030D-6E8A-4147-A177-3AD203B41FA5}">
                      <a16:colId xmlns:a16="http://schemas.microsoft.com/office/drawing/2014/main" val="2349623600"/>
                    </a:ext>
                  </a:extLst>
                </a:gridCol>
                <a:gridCol w="1008509">
                  <a:extLst>
                    <a:ext uri="{9D8B030D-6E8A-4147-A177-3AD203B41FA5}">
                      <a16:colId xmlns:a16="http://schemas.microsoft.com/office/drawing/2014/main" val="1714567297"/>
                    </a:ext>
                  </a:extLst>
                </a:gridCol>
                <a:gridCol w="674401">
                  <a:extLst>
                    <a:ext uri="{9D8B030D-6E8A-4147-A177-3AD203B41FA5}">
                      <a16:colId xmlns:a16="http://schemas.microsoft.com/office/drawing/2014/main" val="3203407950"/>
                    </a:ext>
                  </a:extLst>
                </a:gridCol>
              </a:tblGrid>
              <a:tr h="219651">
                <a:tc rowSpan="2">
                  <a:txBody>
                    <a:bodyPr/>
                    <a:lstStyle/>
                    <a:p>
                      <a:pPr algn="ctr">
                        <a:spcAft>
                          <a:spcPts val="0"/>
                        </a:spcAft>
                      </a:pPr>
                      <a:r>
                        <a:rPr lang="fr-CA" sz="1200" b="1">
                          <a:effectLst/>
                          <a:latin typeface="Arial" panose="020B0604020202020204" pitchFamily="34" charset="0"/>
                          <a:ea typeface="Times New Roman" panose="02020603050405020304" pitchFamily="18" charset="0"/>
                          <a:cs typeface="Univers 55"/>
                        </a:rPr>
                        <a:t>Finalités et objectifs</a:t>
                      </a:r>
                      <a:endParaRPr lang="fr-FR" sz="180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24130" algn="ctr" eaLnBrk="0" hangingPunct="0">
                        <a:lnSpc>
                          <a:spcPts val="1210"/>
                        </a:lnSpc>
                        <a:spcAft>
                          <a:spcPts val="0"/>
                        </a:spcAft>
                      </a:pPr>
                      <a:r>
                        <a:rPr lang="fr-FR" sz="1200" b="1" dirty="0">
                          <a:effectLst/>
                          <a:latin typeface="Arial" panose="020B0604020202020204" pitchFamily="34" charset="0"/>
                          <a:ea typeface="Arial" panose="020B0604020202020204" pitchFamily="34" charset="0"/>
                        </a:rPr>
                        <a:t>Compétences professionnelles</a:t>
                      </a:r>
                      <a:endParaRPr lang="fr-FR" sz="1600" dirty="0">
                        <a:effectLst/>
                        <a:latin typeface="Arial" panose="020B0604020202020204" pitchFamily="34" charset="0"/>
                        <a:ea typeface="Arial" panose="020B0604020202020204" pitchFamily="34" charset="0"/>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spcAft>
                          <a:spcPts val="0"/>
                        </a:spcAft>
                      </a:pPr>
                      <a:r>
                        <a:rPr lang="fr-CA" sz="1000" b="1">
                          <a:effectLst/>
                          <a:latin typeface="Arial" panose="020B0604020202020204" pitchFamily="34" charset="0"/>
                          <a:ea typeface="Times New Roman" panose="02020603050405020304" pitchFamily="18" charset="0"/>
                          <a:cs typeface="Univers 55"/>
                        </a:rPr>
                        <a:t>Contenus de l’étude structurée</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4090123151"/>
                  </a:ext>
                </a:extLst>
              </a:tr>
              <a:tr h="657773">
                <a:tc vMerge="1">
                  <a:txBody>
                    <a:bodyPr/>
                    <a:lstStyle/>
                    <a:p>
                      <a:endParaRPr lang="fr-FR"/>
                    </a:p>
                  </a:txBody>
                  <a:tcPr/>
                </a:tc>
                <a:tc vMerge="1">
                  <a:txBody>
                    <a:bodyPr/>
                    <a:lstStyle/>
                    <a:p>
                      <a:endParaRPr lang="fr-FR"/>
                    </a:p>
                  </a:txBody>
                  <a:tcPr/>
                </a:tc>
                <a:tc>
                  <a:txBody>
                    <a:bodyPr/>
                    <a:lstStyle/>
                    <a:p>
                      <a:pPr algn="ctr">
                        <a:spcAft>
                          <a:spcPts val="0"/>
                        </a:spcAft>
                      </a:pPr>
                      <a:r>
                        <a:rPr lang="fr-CA" sz="900" dirty="0" smtClean="0">
                          <a:effectLst/>
                          <a:latin typeface="Arial" panose="020B0604020202020204" pitchFamily="34" charset="0"/>
                          <a:ea typeface="Times New Roman" panose="02020603050405020304" pitchFamily="18" charset="0"/>
                          <a:cs typeface="Univers 55"/>
                        </a:rPr>
                        <a:t>Introduction</a:t>
                      </a:r>
                      <a:endParaRPr lang="fr-FR" sz="1200" dirty="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CA" sz="900">
                          <a:effectLst/>
                          <a:latin typeface="Arial" panose="020B0604020202020204" pitchFamily="34" charset="0"/>
                          <a:ea typeface="Times New Roman" panose="02020603050405020304" pitchFamily="18" charset="0"/>
                          <a:cs typeface="Univers 55"/>
                        </a:rPr>
                        <a:t>Enjeux du management des talents</a:t>
                      </a:r>
                      <a:endParaRPr lang="fr-FR" sz="120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CA" sz="900">
                          <a:effectLst/>
                          <a:latin typeface="Arial" panose="020B0604020202020204" pitchFamily="34" charset="0"/>
                          <a:ea typeface="Times New Roman" panose="02020603050405020304" pitchFamily="18" charset="0"/>
                          <a:cs typeface="Univers 55"/>
                        </a:rPr>
                        <a:t>Intérêts de la GPEC</a:t>
                      </a:r>
                      <a:endParaRPr lang="fr-FR" sz="120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CA" sz="900">
                          <a:effectLst/>
                          <a:latin typeface="Arial" panose="020B0604020202020204" pitchFamily="34" charset="0"/>
                          <a:ea typeface="Times New Roman" panose="02020603050405020304" pitchFamily="18" charset="0"/>
                          <a:cs typeface="Univers 55"/>
                        </a:rPr>
                        <a:t>Solutions pour pourvoir le poste</a:t>
                      </a:r>
                      <a:endParaRPr lang="fr-FR" sz="120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CA" sz="900">
                          <a:effectLst/>
                          <a:latin typeface="Arial" panose="020B0604020202020204" pitchFamily="34" charset="0"/>
                          <a:ea typeface="Times New Roman" panose="02020603050405020304" pitchFamily="18" charset="0"/>
                          <a:cs typeface="Univers 55"/>
                        </a:rPr>
                        <a:t>Conclu-sion</a:t>
                      </a:r>
                      <a:endParaRPr lang="fr-FR" sz="120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9127494"/>
                  </a:ext>
                </a:extLst>
              </a:tr>
              <a:tr h="790741">
                <a:tc>
                  <a:txBody>
                    <a:bodyPr/>
                    <a:lstStyle/>
                    <a:p>
                      <a:pPr>
                        <a:spcAft>
                          <a:spcPts val="0"/>
                        </a:spcAft>
                      </a:pPr>
                      <a:r>
                        <a:rPr lang="fr-CA" sz="1200" dirty="0">
                          <a:effectLst/>
                          <a:latin typeface="Arial" panose="020B0604020202020204" pitchFamily="34" charset="0"/>
                          <a:ea typeface="Times New Roman" panose="02020603050405020304" pitchFamily="18" charset="0"/>
                          <a:cs typeface="Univers 55"/>
                        </a:rPr>
                        <a:t>1. Comprendre techniquement le contexte professionnel proposé.</a:t>
                      </a:r>
                      <a:endParaRPr lang="fr-FR" sz="2000" dirty="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eaLnBrk="0" hangingPunct="0">
                        <a:spcAft>
                          <a:spcPts val="0"/>
                        </a:spcAft>
                        <a:tabLst>
                          <a:tab pos="133350" algn="l"/>
                        </a:tabLst>
                      </a:pPr>
                      <a:r>
                        <a:rPr lang="fr-FR" sz="1200" spc="-5">
                          <a:effectLst/>
                          <a:latin typeface="Arial" panose="020B0604020202020204" pitchFamily="34" charset="0"/>
                          <a:ea typeface="Arial" panose="020B0604020202020204" pitchFamily="34" charset="0"/>
                        </a:rPr>
                        <a:t>Comprendre le contexte proposé :</a:t>
                      </a:r>
                      <a:endParaRPr lang="fr-FR" sz="1800">
                        <a:effectLst/>
                        <a:latin typeface="Arial" panose="020B0604020202020204" pitchFamily="34" charset="0"/>
                        <a:ea typeface="Arial" panose="020B0604020202020204" pitchFamily="34" charset="0"/>
                      </a:endParaRPr>
                    </a:p>
                    <a:p>
                      <a:pPr marL="342900" lvl="0" indent="-342900" algn="just" eaLnBrk="0" hangingPunct="0">
                        <a:spcAft>
                          <a:spcPts val="0"/>
                        </a:spcAft>
                        <a:buFont typeface="Calibri" panose="020F0502020204030204" pitchFamily="34" charset="0"/>
                        <a:buChar char="-"/>
                        <a:tabLst>
                          <a:tab pos="133350" algn="l"/>
                          <a:tab pos="298450" algn="l"/>
                        </a:tabLst>
                      </a:pPr>
                      <a:r>
                        <a:rPr lang="fr-FR" sz="1200" spc="-5">
                          <a:effectLst/>
                          <a:latin typeface="Arial" panose="020B0604020202020204" pitchFamily="34" charset="0"/>
                          <a:ea typeface="Arial" panose="020B0604020202020204" pitchFamily="34" charset="0"/>
                        </a:rPr>
                        <a:t>Exploiter une documentation</a:t>
                      </a:r>
                      <a:endParaRPr lang="fr-FR" sz="1800">
                        <a:effectLst/>
                        <a:latin typeface="Arial" panose="020B0604020202020204" pitchFamily="34" charset="0"/>
                        <a:ea typeface="Arial" panose="020B0604020202020204" pitchFamily="34" charset="0"/>
                      </a:endParaRPr>
                    </a:p>
                    <a:p>
                      <a:pPr marL="342900" lvl="0" indent="-342900" algn="just" eaLnBrk="0" hangingPunct="0">
                        <a:spcAft>
                          <a:spcPts val="0"/>
                        </a:spcAft>
                        <a:buFont typeface="Calibri" panose="020F0502020204030204" pitchFamily="34" charset="0"/>
                        <a:buChar char="-"/>
                        <a:tabLst>
                          <a:tab pos="133350" algn="l"/>
                        </a:tabLst>
                      </a:pPr>
                      <a:r>
                        <a:rPr lang="fr-FR" sz="1200" spc="-5">
                          <a:effectLst/>
                          <a:latin typeface="Arial" panose="020B0604020202020204" pitchFamily="34" charset="0"/>
                          <a:ea typeface="Arial" panose="020B0604020202020204" pitchFamily="34" charset="0"/>
                        </a:rPr>
                        <a:t>Repérer les informations pertinentes</a:t>
                      </a:r>
                      <a:endParaRPr lang="fr-FR" sz="1800">
                        <a:effectLst/>
                        <a:latin typeface="Arial" panose="020B0604020202020204" pitchFamily="34" charset="0"/>
                        <a:ea typeface="Arial" panose="020B0604020202020204" pitchFamily="34" charset="0"/>
                      </a:endParaRPr>
                    </a:p>
                    <a:p>
                      <a:pPr marL="342900" lvl="0" indent="-342900" algn="just" eaLnBrk="0" hangingPunct="0">
                        <a:spcAft>
                          <a:spcPts val="0"/>
                        </a:spcAft>
                        <a:buFont typeface="Calibri" panose="020F0502020204030204" pitchFamily="34" charset="0"/>
                        <a:buChar char="-"/>
                        <a:tabLst>
                          <a:tab pos="133350" algn="l"/>
                        </a:tabLst>
                      </a:pPr>
                      <a:r>
                        <a:rPr lang="fr-FR" sz="1200" spc="-5">
                          <a:effectLst/>
                          <a:latin typeface="Arial" panose="020B0604020202020204" pitchFamily="34" charset="0"/>
                          <a:ea typeface="Arial" panose="020B0604020202020204" pitchFamily="34" charset="0"/>
                        </a:rPr>
                        <a:t> Savoir les intégrer à l’étude</a:t>
                      </a:r>
                      <a:endParaRPr lang="fr-FR" sz="1800">
                        <a:effectLst/>
                        <a:latin typeface="Arial" panose="020B0604020202020204" pitchFamily="34" charset="0"/>
                        <a:ea typeface="Arial" panose="020B0604020202020204" pitchFamily="34" charset="0"/>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spcAft>
                          <a:spcPts val="0"/>
                        </a:spcAft>
                      </a:pPr>
                      <a:r>
                        <a:rPr lang="fr-CA" sz="10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9897884"/>
                  </a:ext>
                </a:extLst>
              </a:tr>
              <a:tr h="593056">
                <a:tc>
                  <a:txBody>
                    <a:bodyPr/>
                    <a:lstStyle/>
                    <a:p>
                      <a:pPr>
                        <a:spcAft>
                          <a:spcPts val="0"/>
                        </a:spcAft>
                      </a:pPr>
                      <a:r>
                        <a:rPr lang="fr-CA" sz="1200" dirty="0">
                          <a:effectLst/>
                          <a:latin typeface="Arial" panose="020B0604020202020204" pitchFamily="34" charset="0"/>
                          <a:ea typeface="Times New Roman" panose="02020603050405020304" pitchFamily="18" charset="0"/>
                          <a:cs typeface="Univers 55"/>
                        </a:rPr>
                        <a:t>2. Dégager une problématique.</a:t>
                      </a:r>
                      <a:endParaRPr lang="fr-FR" sz="2000" dirty="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 algn="just" eaLnBrk="0" hangingPunct="0">
                        <a:spcAft>
                          <a:spcPts val="0"/>
                        </a:spcAft>
                        <a:tabLst>
                          <a:tab pos="133350" algn="l"/>
                        </a:tabLst>
                      </a:pPr>
                      <a:r>
                        <a:rPr lang="fr-FR" sz="1200" spc="-5">
                          <a:effectLst/>
                          <a:latin typeface="Arial" panose="020B0604020202020204" pitchFamily="34" charset="0"/>
                          <a:ea typeface="Arial" panose="020B0604020202020204" pitchFamily="34" charset="0"/>
                        </a:rPr>
                        <a:t>Faire émerger du contexte professionnel donné, les réflexions en terme de management opérationnel.</a:t>
                      </a:r>
                      <a:endParaRPr lang="fr-FR" sz="1800">
                        <a:effectLst/>
                        <a:latin typeface="Arial" panose="020B0604020202020204" pitchFamily="34" charset="0"/>
                        <a:ea typeface="Arial" panose="020B0604020202020204" pitchFamily="34" charset="0"/>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37447"/>
                  </a:ext>
                </a:extLst>
              </a:tr>
              <a:tr h="1219636">
                <a:tc>
                  <a:txBody>
                    <a:bodyPr/>
                    <a:lstStyle/>
                    <a:p>
                      <a:pPr marL="0" lvl="0" indent="0" algn="l">
                        <a:spcAft>
                          <a:spcPts val="0"/>
                        </a:spcAft>
                        <a:buFont typeface="+mj-lt"/>
                        <a:buNone/>
                      </a:pPr>
                      <a:r>
                        <a:rPr lang="fr-FR" sz="1200" dirty="0">
                          <a:effectLst/>
                          <a:latin typeface="Arial" panose="020B0604020202020204" pitchFamily="34" charset="0"/>
                          <a:ea typeface="Calibri" panose="020F0502020204030204" pitchFamily="34" charset="0"/>
                          <a:cs typeface="Times New Roman" panose="02020603050405020304" pitchFamily="18" charset="0"/>
                        </a:rPr>
                        <a:t>3. Effectuer des traitements et les analyses pertinentes en matière de management opérationnel.</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 algn="just" eaLnBrk="0" hangingPunct="0">
                        <a:spcAft>
                          <a:spcPts val="0"/>
                        </a:spcAft>
                        <a:tabLst>
                          <a:tab pos="133350" algn="l"/>
                        </a:tabLst>
                      </a:pPr>
                      <a:r>
                        <a:rPr lang="fr-FR" sz="1200" spc="-5" dirty="0">
                          <a:effectLst/>
                          <a:latin typeface="Arial" panose="020B0604020202020204" pitchFamily="34" charset="0"/>
                          <a:ea typeface="Arial" panose="020B0604020202020204" pitchFamily="34" charset="0"/>
                        </a:rPr>
                        <a:t>Analyser la situation managériale à travers :</a:t>
                      </a:r>
                      <a:endParaRPr lang="fr-FR" sz="1800" dirty="0">
                        <a:effectLst/>
                        <a:latin typeface="Arial" panose="020B0604020202020204" pitchFamily="34" charset="0"/>
                        <a:ea typeface="Arial" panose="020B0604020202020204" pitchFamily="34" charset="0"/>
                      </a:endParaRPr>
                    </a:p>
                    <a:p>
                      <a:pPr marL="342900" lvl="0" indent="-342900" algn="just" eaLnBrk="0" hangingPunct="0">
                        <a:spcAft>
                          <a:spcPts val="0"/>
                        </a:spcAft>
                        <a:buFont typeface="Calibri" panose="020F0502020204030204" pitchFamily="34" charset="0"/>
                        <a:buChar char="-"/>
                        <a:tabLst>
                          <a:tab pos="133350" algn="l"/>
                        </a:tabLst>
                      </a:pPr>
                      <a:r>
                        <a:rPr lang="fr-FR" sz="1200" spc="-5" dirty="0">
                          <a:effectLst/>
                          <a:latin typeface="Arial" panose="020B0604020202020204" pitchFamily="34" charset="0"/>
                          <a:ea typeface="Arial" panose="020B0604020202020204" pitchFamily="34" charset="0"/>
                        </a:rPr>
                        <a:t>La sélection et le retraitement d’informations dans le dossier documentaire ;</a:t>
                      </a:r>
                      <a:endParaRPr lang="fr-FR" sz="1800" dirty="0">
                        <a:effectLst/>
                        <a:latin typeface="Arial" panose="020B0604020202020204" pitchFamily="34" charset="0"/>
                        <a:ea typeface="Arial" panose="020B0604020202020204" pitchFamily="34" charset="0"/>
                      </a:endParaRPr>
                    </a:p>
                    <a:p>
                      <a:pPr marL="342900" lvl="0" indent="-342900" algn="just" eaLnBrk="0" hangingPunct="0">
                        <a:spcAft>
                          <a:spcPts val="0"/>
                        </a:spcAft>
                        <a:buFont typeface="Calibri" panose="020F0502020204030204" pitchFamily="34" charset="0"/>
                        <a:buChar char="-"/>
                        <a:tabLst>
                          <a:tab pos="133350" algn="l"/>
                        </a:tabLst>
                      </a:pPr>
                      <a:r>
                        <a:rPr lang="fr-FR" sz="1200" spc="-5" dirty="0">
                          <a:effectLst/>
                          <a:latin typeface="Arial" panose="020B0604020202020204" pitchFamily="34" charset="0"/>
                          <a:ea typeface="Arial" panose="020B0604020202020204" pitchFamily="34" charset="0"/>
                        </a:rPr>
                        <a:t>La construction d’un raisonnement ;</a:t>
                      </a:r>
                      <a:endParaRPr lang="fr-FR" sz="1800" dirty="0">
                        <a:effectLst/>
                        <a:latin typeface="Arial" panose="020B0604020202020204" pitchFamily="34" charset="0"/>
                        <a:ea typeface="Arial" panose="020B0604020202020204" pitchFamily="34" charset="0"/>
                      </a:endParaRPr>
                    </a:p>
                    <a:p>
                      <a:pPr marL="342900" lvl="0" indent="-342900" algn="just" eaLnBrk="0" hangingPunct="0">
                        <a:spcAft>
                          <a:spcPts val="0"/>
                        </a:spcAft>
                        <a:buFont typeface="Calibri" panose="020F0502020204030204" pitchFamily="34" charset="0"/>
                        <a:buChar char="-"/>
                        <a:tabLst>
                          <a:tab pos="133350" algn="l"/>
                        </a:tabLst>
                      </a:pPr>
                      <a:r>
                        <a:rPr lang="fr-FR" sz="1200" spc="-5" dirty="0">
                          <a:effectLst/>
                          <a:latin typeface="Arial" panose="020B0604020202020204" pitchFamily="34" charset="0"/>
                          <a:ea typeface="Arial" panose="020B0604020202020204" pitchFamily="34" charset="0"/>
                        </a:rPr>
                        <a:t>La mobilisation de connaissances</a:t>
                      </a:r>
                      <a:endParaRPr lang="fr-FR" sz="1800" dirty="0">
                        <a:effectLst/>
                        <a:latin typeface="Arial" panose="020B0604020202020204" pitchFamily="34" charset="0"/>
                        <a:ea typeface="Arial" panose="020B0604020202020204" pitchFamily="34" charset="0"/>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392229"/>
                  </a:ext>
                </a:extLst>
              </a:tr>
              <a:tr h="1406887">
                <a:tc>
                  <a:txBody>
                    <a:bodyPr/>
                    <a:lstStyle/>
                    <a:p>
                      <a:pPr marL="0" lvl="0" indent="0" algn="l">
                        <a:spcAft>
                          <a:spcPts val="0"/>
                        </a:spcAft>
                        <a:buFont typeface="+mj-lt"/>
                        <a:buNone/>
                      </a:pPr>
                      <a:r>
                        <a:rPr lang="fr-FR" sz="1200" dirty="0">
                          <a:effectLst/>
                          <a:latin typeface="Arial" panose="020B0604020202020204" pitchFamily="34" charset="0"/>
                          <a:ea typeface="Calibri" panose="020F0502020204030204" pitchFamily="34" charset="0"/>
                          <a:cs typeface="Times New Roman" panose="02020603050405020304" pitchFamily="18" charset="0"/>
                        </a:rPr>
                        <a:t>4. Apporter une solution, formuler et rédiger des recommandations pertinentes de nature à éclairer une prise de décision.</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 algn="just" eaLnBrk="0" hangingPunct="0">
                        <a:spcAft>
                          <a:spcPts val="0"/>
                        </a:spcAft>
                        <a:tabLst>
                          <a:tab pos="133350" algn="l"/>
                        </a:tabLst>
                      </a:pPr>
                      <a:r>
                        <a:rPr lang="fr-FR" sz="1200" spc="-5" dirty="0">
                          <a:effectLst/>
                          <a:latin typeface="Arial" panose="020B0604020202020204" pitchFamily="34" charset="0"/>
                          <a:ea typeface="Arial" panose="020B0604020202020204" pitchFamily="34" charset="0"/>
                        </a:rPr>
                        <a:t>Proposer des solutions pertinentes :</a:t>
                      </a:r>
                      <a:endParaRPr lang="fr-FR" sz="1800" dirty="0">
                        <a:effectLst/>
                        <a:latin typeface="Arial" panose="020B0604020202020204" pitchFamily="34" charset="0"/>
                        <a:ea typeface="Arial" panose="020B0604020202020204" pitchFamily="34" charset="0"/>
                      </a:endParaRPr>
                    </a:p>
                    <a:p>
                      <a:pPr marL="342900" lvl="0" indent="-342900" algn="just" eaLnBrk="0" hangingPunct="0">
                        <a:spcAft>
                          <a:spcPts val="0"/>
                        </a:spcAft>
                        <a:buFont typeface="Calibri" panose="020F0502020204030204" pitchFamily="34" charset="0"/>
                        <a:buChar char="-"/>
                        <a:tabLst>
                          <a:tab pos="133350" algn="l"/>
                        </a:tabLst>
                      </a:pPr>
                      <a:r>
                        <a:rPr lang="fr-FR" sz="1200" spc="-5" dirty="0">
                          <a:effectLst/>
                          <a:latin typeface="Arial" panose="020B0604020202020204" pitchFamily="34" charset="0"/>
                          <a:ea typeface="Arial" panose="020B0604020202020204" pitchFamily="34" charset="0"/>
                        </a:rPr>
                        <a:t>Formuler des solutions concrètes</a:t>
                      </a:r>
                      <a:endParaRPr lang="fr-FR" sz="1800" dirty="0">
                        <a:effectLst/>
                        <a:latin typeface="Arial" panose="020B0604020202020204" pitchFamily="34" charset="0"/>
                        <a:ea typeface="Arial" panose="020B0604020202020204" pitchFamily="34" charset="0"/>
                      </a:endParaRPr>
                    </a:p>
                    <a:p>
                      <a:pPr marL="342900" lvl="0" indent="-342900" algn="just" eaLnBrk="0" hangingPunct="0">
                        <a:spcAft>
                          <a:spcPts val="0"/>
                        </a:spcAft>
                        <a:buFont typeface="Calibri" panose="020F0502020204030204" pitchFamily="34" charset="0"/>
                        <a:buChar char="-"/>
                        <a:tabLst>
                          <a:tab pos="133350" algn="l"/>
                        </a:tabLst>
                      </a:pPr>
                      <a:r>
                        <a:rPr lang="fr-FR" sz="1200" spc="-5" dirty="0">
                          <a:effectLst/>
                          <a:latin typeface="Arial" panose="020B0604020202020204" pitchFamily="34" charset="0"/>
                          <a:ea typeface="Arial" panose="020B0604020202020204" pitchFamily="34" charset="0"/>
                        </a:rPr>
                        <a:t>S’assurer de leur caractère réaliste en lien avec le contexte</a:t>
                      </a:r>
                      <a:endParaRPr lang="fr-FR" sz="1800" dirty="0">
                        <a:effectLst/>
                        <a:latin typeface="Arial" panose="020B0604020202020204" pitchFamily="34" charset="0"/>
                        <a:ea typeface="Arial" panose="020B0604020202020204" pitchFamily="34" charset="0"/>
                      </a:endParaRPr>
                    </a:p>
                    <a:p>
                      <a:pPr marL="342900" lvl="0" indent="-342900" algn="just" eaLnBrk="0" hangingPunct="0">
                        <a:spcAft>
                          <a:spcPts val="0"/>
                        </a:spcAft>
                        <a:buFont typeface="Calibri" panose="020F0502020204030204" pitchFamily="34" charset="0"/>
                        <a:buChar char="-"/>
                        <a:tabLst>
                          <a:tab pos="133350" algn="l"/>
                        </a:tabLst>
                      </a:pPr>
                      <a:r>
                        <a:rPr lang="fr-FR" sz="1200" spc="-5" dirty="0">
                          <a:effectLst/>
                          <a:latin typeface="Arial" panose="020B0604020202020204" pitchFamily="34" charset="0"/>
                          <a:ea typeface="Arial" panose="020B0604020202020204" pitchFamily="34" charset="0"/>
                        </a:rPr>
                        <a:t>Mobiliser les concepts</a:t>
                      </a:r>
                      <a:endParaRPr lang="fr-FR" sz="1800" dirty="0">
                        <a:effectLst/>
                        <a:latin typeface="Arial" panose="020B0604020202020204" pitchFamily="34" charset="0"/>
                        <a:ea typeface="Arial" panose="020B0604020202020204" pitchFamily="34" charset="0"/>
                      </a:endParaRPr>
                    </a:p>
                    <a:p>
                      <a:pPr marL="342900" lvl="0" indent="-342900" algn="just" eaLnBrk="0" hangingPunct="0">
                        <a:spcAft>
                          <a:spcPts val="0"/>
                        </a:spcAft>
                        <a:buFont typeface="Calibri" panose="020F0502020204030204" pitchFamily="34" charset="0"/>
                        <a:buChar char="-"/>
                        <a:tabLst>
                          <a:tab pos="133350" algn="l"/>
                        </a:tabLst>
                      </a:pPr>
                      <a:r>
                        <a:rPr lang="fr-FR" sz="1200" spc="-5" dirty="0">
                          <a:effectLst/>
                          <a:latin typeface="Arial" panose="020B0604020202020204" pitchFamily="34" charset="0"/>
                          <a:ea typeface="Arial" panose="020B0604020202020204" pitchFamily="34" charset="0"/>
                        </a:rPr>
                        <a:t>Vérifier leur conformité à la réglementation.</a:t>
                      </a:r>
                      <a:endParaRPr lang="fr-FR" sz="1800" dirty="0">
                        <a:effectLst/>
                        <a:latin typeface="Arial" panose="020B0604020202020204" pitchFamily="34" charset="0"/>
                        <a:ea typeface="Arial" panose="020B0604020202020204" pitchFamily="34" charset="0"/>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2538943"/>
                  </a:ext>
                </a:extLst>
              </a:tr>
              <a:tr h="790741">
                <a:tc>
                  <a:txBody>
                    <a:bodyPr/>
                    <a:lstStyle/>
                    <a:p>
                      <a:pPr marL="0" lvl="0" indent="0" algn="l">
                        <a:spcAft>
                          <a:spcPts val="0"/>
                        </a:spcAft>
                        <a:buFont typeface="+mj-lt"/>
                        <a:buNone/>
                      </a:pPr>
                      <a:r>
                        <a:rPr lang="fr-FR" sz="1200" dirty="0">
                          <a:effectLst/>
                          <a:latin typeface="Arial" panose="020B0604020202020204" pitchFamily="34" charset="0"/>
                          <a:ea typeface="Calibri" panose="020F0502020204030204" pitchFamily="34" charset="0"/>
                          <a:cs typeface="Times New Roman" panose="02020603050405020304" pitchFamily="18" charset="0"/>
                        </a:rPr>
                        <a:t>5. Synthétiser son analyse du contexte managérial.</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 algn="just" eaLnBrk="0" hangingPunct="0">
                        <a:spcAft>
                          <a:spcPts val="0"/>
                        </a:spcAft>
                        <a:tabLst>
                          <a:tab pos="133350" algn="l"/>
                        </a:tabLst>
                      </a:pPr>
                      <a:r>
                        <a:rPr lang="fr-FR" sz="1200" spc="-5" dirty="0">
                          <a:effectLst/>
                          <a:latin typeface="Arial" panose="020B0604020202020204" pitchFamily="34" charset="0"/>
                          <a:ea typeface="Arial" panose="020B0604020202020204" pitchFamily="34" charset="0"/>
                        </a:rPr>
                        <a:t>Résumer les réponses apportées à la problématique</a:t>
                      </a:r>
                      <a:endParaRPr lang="fr-FR" sz="1800" dirty="0">
                        <a:effectLst/>
                        <a:latin typeface="Arial" panose="020B0604020202020204" pitchFamily="34" charset="0"/>
                        <a:ea typeface="Arial" panose="020B0604020202020204" pitchFamily="34" charset="0"/>
                      </a:endParaRPr>
                    </a:p>
                    <a:p>
                      <a:pPr marL="10795" algn="just" eaLnBrk="0" hangingPunct="0">
                        <a:spcAft>
                          <a:spcPts val="0"/>
                        </a:spcAft>
                        <a:tabLst>
                          <a:tab pos="133350" algn="l"/>
                        </a:tabLst>
                      </a:pPr>
                      <a:r>
                        <a:rPr lang="fr-FR" sz="1200" spc="-5" dirty="0">
                          <a:effectLst/>
                          <a:latin typeface="Arial" panose="020B0604020202020204" pitchFamily="34" charset="0"/>
                          <a:ea typeface="Arial" panose="020B0604020202020204" pitchFamily="34" charset="0"/>
                        </a:rPr>
                        <a:t>Savoir élargir la réflexion au-delà du thème proposé</a:t>
                      </a:r>
                      <a:endParaRPr lang="fr-FR" sz="1800" dirty="0">
                        <a:effectLst/>
                        <a:latin typeface="Arial" panose="020B0604020202020204" pitchFamily="34" charset="0"/>
                        <a:ea typeface="Arial" panose="020B0604020202020204" pitchFamily="34" charset="0"/>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extLst>
                  <a:ext uri="{0D108BD9-81ED-4DB2-BD59-A6C34878D82A}">
                    <a16:rowId xmlns:a16="http://schemas.microsoft.com/office/drawing/2014/main" val="1705762280"/>
                  </a:ext>
                </a:extLst>
              </a:tr>
            </a:tbl>
          </a:graphicData>
        </a:graphic>
      </p:graphicFrame>
    </p:spTree>
    <p:extLst>
      <p:ext uri="{BB962C8B-B14F-4D97-AF65-F5344CB8AC3E}">
        <p14:creationId xmlns:p14="http://schemas.microsoft.com/office/powerpoint/2010/main" val="30792515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0689" y="419100"/>
            <a:ext cx="9813924" cy="733807"/>
          </a:xfrm>
        </p:spPr>
        <p:txBody>
          <a:bodyPr>
            <a:normAutofit/>
          </a:bodyPr>
          <a:lstStyle/>
          <a:p>
            <a:r>
              <a:rPr lang="fr-FR" b="1" dirty="0" smtClean="0"/>
              <a:t>E33 – Principes d’évaluation</a:t>
            </a:r>
            <a:endParaRPr lang="fr-FR" b="1" dirty="0"/>
          </a:p>
        </p:txBody>
      </p:sp>
      <p:sp>
        <p:nvSpPr>
          <p:cNvPr id="4" name="Espace réservé de la date 3"/>
          <p:cNvSpPr>
            <a:spLocks noGrp="1"/>
          </p:cNvSpPr>
          <p:nvPr>
            <p:ph type="dt" sz="half" idx="10"/>
          </p:nvPr>
        </p:nvSpPr>
        <p:spPr/>
        <p:txBody>
          <a:bodyPr/>
          <a:lstStyle/>
          <a:p>
            <a:r>
              <a:rPr lang="fr-FR" sz="1100" b="1" dirty="0" smtClean="0"/>
              <a:t>22/09/2020</a:t>
            </a:r>
            <a:endParaRPr lang="fr-FR" b="1" dirty="0"/>
          </a:p>
        </p:txBody>
      </p:sp>
      <p:sp>
        <p:nvSpPr>
          <p:cNvPr id="5" name="Espace réservé du pied de page 4"/>
          <p:cNvSpPr>
            <a:spLocks noGrp="1"/>
          </p:cNvSpPr>
          <p:nvPr>
            <p:ph type="ftr" sz="quarter" idx="11"/>
          </p:nvPr>
        </p:nvSpPr>
        <p:spPr>
          <a:xfrm>
            <a:off x="2589212" y="6135808"/>
            <a:ext cx="2711451" cy="365125"/>
          </a:xfrm>
        </p:spPr>
        <p:txBody>
          <a:bodyPr/>
          <a:lstStyle/>
          <a:p>
            <a:r>
              <a:rPr lang="fr-FR" sz="1100" b="1" dirty="0" smtClean="0"/>
              <a:t>BTS MHR - Réunion de barème E31 </a:t>
            </a:r>
            <a:endParaRPr lang="fr-FR" sz="1100" b="1"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13</a:t>
            </a:fld>
            <a:endParaRPr lang="fr-FR"/>
          </a:p>
        </p:txBody>
      </p:sp>
      <p:sp>
        <p:nvSpPr>
          <p:cNvPr id="8" name="Espace réservé du contenu 7"/>
          <p:cNvSpPr>
            <a:spLocks noGrp="1"/>
          </p:cNvSpPr>
          <p:nvPr>
            <p:ph idx="1"/>
          </p:nvPr>
        </p:nvSpPr>
        <p:spPr>
          <a:xfrm>
            <a:off x="1033462" y="1104901"/>
            <a:ext cx="10163175" cy="4967288"/>
          </a:xfrm>
        </p:spPr>
        <p:txBody>
          <a:bodyPr/>
          <a:lstStyle/>
          <a:p>
            <a:pPr marL="0" indent="0">
              <a:buNone/>
            </a:pPr>
            <a:r>
              <a:rPr lang="fr-FR" sz="2800" b="1" dirty="0" smtClean="0"/>
              <a:t>Comment remplir la grille d’évaluation ?</a:t>
            </a:r>
          </a:p>
          <a:p>
            <a:pPr marL="0" indent="0">
              <a:buNone/>
            </a:pPr>
            <a:endParaRPr lang="fr-FR" sz="1400" b="1" dirty="0"/>
          </a:p>
        </p:txBody>
      </p:sp>
      <p:sp>
        <p:nvSpPr>
          <p:cNvPr id="7" name="Rectangle 1"/>
          <p:cNvSpPr>
            <a:spLocks noChangeArrowheads="1"/>
          </p:cNvSpPr>
          <p:nvPr/>
        </p:nvSpPr>
        <p:spPr bwMode="auto">
          <a:xfrm>
            <a:off x="2171149" y="2062226"/>
            <a:ext cx="184731"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r>
            <a:br>
              <a:rPr kumimoji="0" lang="fr-FR" altLang="fr-FR" sz="1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br>
            <a:endParaRPr kumimoji="0" lang="fr-FR" altLang="fr-FR" sz="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anose="020B0604020202020204" pitchFamily="34" charset="0"/>
            </a:endParaRPr>
          </a:p>
        </p:txBody>
      </p:sp>
      <p:sp>
        <p:nvSpPr>
          <p:cNvPr id="9" name="ZoneTexte 8"/>
          <p:cNvSpPr txBox="1"/>
          <p:nvPr/>
        </p:nvSpPr>
        <p:spPr>
          <a:xfrm>
            <a:off x="2760005" y="1640772"/>
            <a:ext cx="5400675" cy="923330"/>
          </a:xfrm>
          <a:prstGeom prst="rect">
            <a:avLst/>
          </a:prstGeom>
          <a:solidFill>
            <a:schemeClr val="accent1">
              <a:lumMod val="40000"/>
              <a:lumOff val="60000"/>
            </a:schemeClr>
          </a:solidFill>
        </p:spPr>
        <p:txBody>
          <a:bodyPr wrap="square" rtlCol="0">
            <a:spAutoFit/>
          </a:bodyPr>
          <a:lstStyle/>
          <a:p>
            <a:r>
              <a:rPr lang="fr-FR" b="1" dirty="0" smtClean="0"/>
              <a:t>L’introduction du candidat doit permettre d’apprécier ses compétences par rapport aux finalités et objectifs 1 et 2.</a:t>
            </a:r>
            <a:endParaRPr lang="fr-FR" b="1" dirty="0"/>
          </a:p>
        </p:txBody>
      </p:sp>
      <p:sp>
        <p:nvSpPr>
          <p:cNvPr id="10" name="Flèche courbée vers le haut 9"/>
          <p:cNvSpPr/>
          <p:nvPr/>
        </p:nvSpPr>
        <p:spPr>
          <a:xfrm rot="15401088">
            <a:off x="8184196" y="659253"/>
            <a:ext cx="3760390" cy="3887084"/>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graphicFrame>
        <p:nvGraphicFramePr>
          <p:cNvPr id="12" name="Tableau 11"/>
          <p:cNvGraphicFramePr>
            <a:graphicFrameLocks noGrp="1"/>
          </p:cNvGraphicFramePr>
          <p:nvPr>
            <p:extLst>
              <p:ext uri="{D42A27DB-BD31-4B8C-83A1-F6EECF244321}">
                <p14:modId xmlns:p14="http://schemas.microsoft.com/office/powerpoint/2010/main" val="3564285968"/>
              </p:ext>
            </p:extLst>
          </p:nvPr>
        </p:nvGraphicFramePr>
        <p:xfrm>
          <a:off x="1163781" y="2994899"/>
          <a:ext cx="10082849" cy="2824010"/>
        </p:xfrm>
        <a:graphic>
          <a:graphicData uri="http://schemas.openxmlformats.org/drawingml/2006/table">
            <a:tbl>
              <a:tblPr firstRow="1" firstCol="1" bandRow="1"/>
              <a:tblGrid>
                <a:gridCol w="1560905">
                  <a:extLst>
                    <a:ext uri="{9D8B030D-6E8A-4147-A177-3AD203B41FA5}">
                      <a16:colId xmlns:a16="http://schemas.microsoft.com/office/drawing/2014/main" val="3743144080"/>
                    </a:ext>
                  </a:extLst>
                </a:gridCol>
                <a:gridCol w="2990735">
                  <a:extLst>
                    <a:ext uri="{9D8B030D-6E8A-4147-A177-3AD203B41FA5}">
                      <a16:colId xmlns:a16="http://schemas.microsoft.com/office/drawing/2014/main" val="2438295469"/>
                    </a:ext>
                  </a:extLst>
                </a:gridCol>
                <a:gridCol w="1275740">
                  <a:extLst>
                    <a:ext uri="{9D8B030D-6E8A-4147-A177-3AD203B41FA5}">
                      <a16:colId xmlns:a16="http://schemas.microsoft.com/office/drawing/2014/main" val="3625647969"/>
                    </a:ext>
                  </a:extLst>
                </a:gridCol>
                <a:gridCol w="1275740">
                  <a:extLst>
                    <a:ext uri="{9D8B030D-6E8A-4147-A177-3AD203B41FA5}">
                      <a16:colId xmlns:a16="http://schemas.microsoft.com/office/drawing/2014/main" val="2911584974"/>
                    </a:ext>
                  </a:extLst>
                </a:gridCol>
                <a:gridCol w="993577">
                  <a:extLst>
                    <a:ext uri="{9D8B030D-6E8A-4147-A177-3AD203B41FA5}">
                      <a16:colId xmlns:a16="http://schemas.microsoft.com/office/drawing/2014/main" val="64439888"/>
                    </a:ext>
                  </a:extLst>
                </a:gridCol>
                <a:gridCol w="993577">
                  <a:extLst>
                    <a:ext uri="{9D8B030D-6E8A-4147-A177-3AD203B41FA5}">
                      <a16:colId xmlns:a16="http://schemas.microsoft.com/office/drawing/2014/main" val="4077303484"/>
                    </a:ext>
                  </a:extLst>
                </a:gridCol>
                <a:gridCol w="992575">
                  <a:extLst>
                    <a:ext uri="{9D8B030D-6E8A-4147-A177-3AD203B41FA5}">
                      <a16:colId xmlns:a16="http://schemas.microsoft.com/office/drawing/2014/main" val="2217289015"/>
                    </a:ext>
                  </a:extLst>
                </a:gridCol>
              </a:tblGrid>
              <a:tr h="282401">
                <a:tc rowSpan="2">
                  <a:txBody>
                    <a:bodyPr/>
                    <a:lstStyle/>
                    <a:p>
                      <a:pPr algn="ctr">
                        <a:spcAft>
                          <a:spcPts val="0"/>
                        </a:spcAft>
                      </a:pPr>
                      <a:r>
                        <a:rPr lang="fr-CA" sz="1400" b="1">
                          <a:effectLst/>
                          <a:latin typeface="Arial" panose="020B0604020202020204" pitchFamily="34" charset="0"/>
                          <a:ea typeface="Times New Roman" panose="02020603050405020304" pitchFamily="18" charset="0"/>
                          <a:cs typeface="Univers 55"/>
                        </a:rPr>
                        <a:t>Finalités et objectifs</a:t>
                      </a:r>
                      <a:endParaRPr lang="fr-FR" sz="200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24130" algn="ctr" eaLnBrk="0" hangingPunct="0">
                        <a:lnSpc>
                          <a:spcPts val="1210"/>
                        </a:lnSpc>
                        <a:spcAft>
                          <a:spcPts val="0"/>
                        </a:spcAft>
                      </a:pPr>
                      <a:r>
                        <a:rPr lang="fr-FR" sz="1400" b="1">
                          <a:effectLst/>
                          <a:latin typeface="Arial" panose="020B0604020202020204" pitchFamily="34" charset="0"/>
                          <a:ea typeface="Arial" panose="020B0604020202020204" pitchFamily="34" charset="0"/>
                        </a:rPr>
                        <a:t>Compétences professionnelles</a:t>
                      </a:r>
                      <a:endParaRPr lang="fr-FR" sz="1800">
                        <a:effectLst/>
                        <a:latin typeface="Arial" panose="020B0604020202020204" pitchFamily="34" charset="0"/>
                        <a:ea typeface="Arial" panose="020B0604020202020204" pitchFamily="34" charset="0"/>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spcAft>
                          <a:spcPts val="0"/>
                        </a:spcAft>
                      </a:pPr>
                      <a:r>
                        <a:rPr lang="fr-CA" sz="1000" b="1">
                          <a:effectLst/>
                          <a:latin typeface="Arial" panose="020B0604020202020204" pitchFamily="34" charset="0"/>
                          <a:ea typeface="Times New Roman" panose="02020603050405020304" pitchFamily="18" charset="0"/>
                          <a:cs typeface="Univers 55"/>
                        </a:rPr>
                        <a:t>Contenus de l’étude structurée</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291369354"/>
                  </a:ext>
                </a:extLst>
              </a:tr>
              <a:tr h="762483">
                <a:tc vMerge="1">
                  <a:txBody>
                    <a:bodyPr/>
                    <a:lstStyle/>
                    <a:p>
                      <a:endParaRPr lang="fr-FR"/>
                    </a:p>
                  </a:txBody>
                  <a:tcPr/>
                </a:tc>
                <a:tc vMerge="1">
                  <a:txBody>
                    <a:bodyPr/>
                    <a:lstStyle/>
                    <a:p>
                      <a:endParaRPr lang="fr-FR"/>
                    </a:p>
                  </a:txBody>
                  <a:tcPr/>
                </a:tc>
                <a:tc>
                  <a:txBody>
                    <a:bodyPr/>
                    <a:lstStyle/>
                    <a:p>
                      <a:pPr algn="ctr">
                        <a:spcAft>
                          <a:spcPts val="0"/>
                        </a:spcAft>
                      </a:pPr>
                      <a:r>
                        <a:rPr lang="fr-CA" sz="900" dirty="0" smtClean="0">
                          <a:effectLst/>
                          <a:latin typeface="Arial" panose="020B0604020202020204" pitchFamily="34" charset="0"/>
                          <a:ea typeface="Times New Roman" panose="02020603050405020304" pitchFamily="18" charset="0"/>
                          <a:cs typeface="Univers 55"/>
                        </a:rPr>
                        <a:t>Introduction</a:t>
                      </a:r>
                      <a:endParaRPr lang="fr-FR" sz="1200" dirty="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CA" sz="900">
                          <a:effectLst/>
                          <a:latin typeface="Arial" panose="020B0604020202020204" pitchFamily="34" charset="0"/>
                          <a:ea typeface="Times New Roman" panose="02020603050405020304" pitchFamily="18" charset="0"/>
                          <a:cs typeface="Univers 55"/>
                        </a:rPr>
                        <a:t>Enjeux du management des talents</a:t>
                      </a:r>
                      <a:endParaRPr lang="fr-FR" sz="120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CA" sz="900">
                          <a:effectLst/>
                          <a:latin typeface="Arial" panose="020B0604020202020204" pitchFamily="34" charset="0"/>
                          <a:ea typeface="Times New Roman" panose="02020603050405020304" pitchFamily="18" charset="0"/>
                          <a:cs typeface="Univers 55"/>
                        </a:rPr>
                        <a:t>Intérêts de la GPEC</a:t>
                      </a:r>
                      <a:endParaRPr lang="fr-FR" sz="120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CA" sz="900">
                          <a:effectLst/>
                          <a:latin typeface="Arial" panose="020B0604020202020204" pitchFamily="34" charset="0"/>
                          <a:ea typeface="Times New Roman" panose="02020603050405020304" pitchFamily="18" charset="0"/>
                          <a:cs typeface="Univers 55"/>
                        </a:rPr>
                        <a:t>Solutions pour pourvoir le poste</a:t>
                      </a:r>
                      <a:endParaRPr lang="fr-FR" sz="120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CA" sz="900">
                          <a:effectLst/>
                          <a:latin typeface="Arial" panose="020B0604020202020204" pitchFamily="34" charset="0"/>
                          <a:ea typeface="Times New Roman" panose="02020603050405020304" pitchFamily="18" charset="0"/>
                          <a:cs typeface="Univers 55"/>
                        </a:rPr>
                        <a:t>Conclu-sion</a:t>
                      </a:r>
                      <a:endParaRPr lang="fr-FR" sz="120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925434"/>
                  </a:ext>
                </a:extLst>
              </a:tr>
              <a:tr h="1016643">
                <a:tc>
                  <a:txBody>
                    <a:bodyPr/>
                    <a:lstStyle/>
                    <a:p>
                      <a:pPr>
                        <a:spcAft>
                          <a:spcPts val="0"/>
                        </a:spcAft>
                      </a:pPr>
                      <a:r>
                        <a:rPr lang="fr-CA" sz="1200">
                          <a:effectLst/>
                          <a:latin typeface="Arial" panose="020B0604020202020204" pitchFamily="34" charset="0"/>
                          <a:ea typeface="Times New Roman" panose="02020603050405020304" pitchFamily="18" charset="0"/>
                          <a:cs typeface="Univers 55"/>
                        </a:rPr>
                        <a:t>1. Comprendre techniquement le contexte professionnel proposé.</a:t>
                      </a:r>
                      <a:endParaRPr lang="fr-FR" sz="20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eaLnBrk="0" hangingPunct="0">
                        <a:spcAft>
                          <a:spcPts val="0"/>
                        </a:spcAft>
                        <a:tabLst>
                          <a:tab pos="133350" algn="l"/>
                        </a:tabLst>
                      </a:pPr>
                      <a:r>
                        <a:rPr lang="fr-FR" sz="1200" spc="-5">
                          <a:effectLst/>
                          <a:latin typeface="Arial" panose="020B0604020202020204" pitchFamily="34" charset="0"/>
                          <a:ea typeface="Arial" panose="020B0604020202020204" pitchFamily="34" charset="0"/>
                        </a:rPr>
                        <a:t>Comprendre le contexte proposé :</a:t>
                      </a:r>
                      <a:endParaRPr lang="fr-FR" sz="1800">
                        <a:effectLst/>
                        <a:latin typeface="Arial" panose="020B0604020202020204" pitchFamily="34" charset="0"/>
                        <a:ea typeface="Arial" panose="020B0604020202020204" pitchFamily="34" charset="0"/>
                      </a:endParaRPr>
                    </a:p>
                    <a:p>
                      <a:pPr marL="342900" lvl="0" indent="-342900" algn="just" eaLnBrk="0" hangingPunct="0">
                        <a:spcAft>
                          <a:spcPts val="0"/>
                        </a:spcAft>
                        <a:buFont typeface="Calibri" panose="020F0502020204030204" pitchFamily="34" charset="0"/>
                        <a:buChar char="-"/>
                        <a:tabLst>
                          <a:tab pos="133350" algn="l"/>
                          <a:tab pos="298450" algn="l"/>
                        </a:tabLst>
                      </a:pPr>
                      <a:r>
                        <a:rPr lang="fr-FR" sz="1200" spc="-5">
                          <a:effectLst/>
                          <a:latin typeface="Arial" panose="020B0604020202020204" pitchFamily="34" charset="0"/>
                          <a:ea typeface="Arial" panose="020B0604020202020204" pitchFamily="34" charset="0"/>
                        </a:rPr>
                        <a:t>Exploiter une documentation</a:t>
                      </a:r>
                      <a:endParaRPr lang="fr-FR" sz="1800">
                        <a:effectLst/>
                        <a:latin typeface="Arial" panose="020B0604020202020204" pitchFamily="34" charset="0"/>
                        <a:ea typeface="Arial" panose="020B0604020202020204" pitchFamily="34" charset="0"/>
                      </a:endParaRPr>
                    </a:p>
                    <a:p>
                      <a:pPr marL="342900" lvl="0" indent="-342900" algn="just" eaLnBrk="0" hangingPunct="0">
                        <a:spcAft>
                          <a:spcPts val="0"/>
                        </a:spcAft>
                        <a:buFont typeface="Calibri" panose="020F0502020204030204" pitchFamily="34" charset="0"/>
                        <a:buChar char="-"/>
                        <a:tabLst>
                          <a:tab pos="133350" algn="l"/>
                        </a:tabLst>
                      </a:pPr>
                      <a:r>
                        <a:rPr lang="fr-FR" sz="1200" spc="-5">
                          <a:effectLst/>
                          <a:latin typeface="Arial" panose="020B0604020202020204" pitchFamily="34" charset="0"/>
                          <a:ea typeface="Arial" panose="020B0604020202020204" pitchFamily="34" charset="0"/>
                        </a:rPr>
                        <a:t>Repérer les informations pertinentes</a:t>
                      </a:r>
                      <a:endParaRPr lang="fr-FR" sz="1800">
                        <a:effectLst/>
                        <a:latin typeface="Arial" panose="020B0604020202020204" pitchFamily="34" charset="0"/>
                        <a:ea typeface="Arial" panose="020B0604020202020204" pitchFamily="34" charset="0"/>
                      </a:endParaRPr>
                    </a:p>
                    <a:p>
                      <a:pPr marL="342900" lvl="0" indent="-342900" algn="just" eaLnBrk="0" hangingPunct="0">
                        <a:spcAft>
                          <a:spcPts val="0"/>
                        </a:spcAft>
                        <a:buFont typeface="Calibri" panose="020F0502020204030204" pitchFamily="34" charset="0"/>
                        <a:buChar char="-"/>
                        <a:tabLst>
                          <a:tab pos="133350" algn="l"/>
                        </a:tabLst>
                      </a:pPr>
                      <a:r>
                        <a:rPr lang="fr-FR" sz="1200" spc="-5">
                          <a:effectLst/>
                          <a:latin typeface="Arial" panose="020B0604020202020204" pitchFamily="34" charset="0"/>
                          <a:ea typeface="Arial" panose="020B0604020202020204" pitchFamily="34" charset="0"/>
                        </a:rPr>
                        <a:t> Savoir les intégrer à l’étude</a:t>
                      </a:r>
                      <a:endParaRPr lang="fr-FR" sz="1800">
                        <a:effectLst/>
                        <a:latin typeface="Arial" panose="020B0604020202020204" pitchFamily="34" charset="0"/>
                        <a:ea typeface="Arial" panose="020B0604020202020204" pitchFamily="34" charset="0"/>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3225309"/>
                  </a:ext>
                </a:extLst>
              </a:tr>
              <a:tr h="762483">
                <a:tc>
                  <a:txBody>
                    <a:bodyPr/>
                    <a:lstStyle/>
                    <a:p>
                      <a:pPr>
                        <a:spcAft>
                          <a:spcPts val="0"/>
                        </a:spcAft>
                      </a:pPr>
                      <a:r>
                        <a:rPr lang="fr-CA" sz="1200">
                          <a:effectLst/>
                          <a:latin typeface="Arial" panose="020B0604020202020204" pitchFamily="34" charset="0"/>
                          <a:ea typeface="Times New Roman" panose="02020603050405020304" pitchFamily="18" charset="0"/>
                          <a:cs typeface="Univers 55"/>
                        </a:rPr>
                        <a:t>2. Dégager une problématique.</a:t>
                      </a:r>
                      <a:endParaRPr lang="fr-FR" sz="20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 algn="just" eaLnBrk="0" hangingPunct="0">
                        <a:spcAft>
                          <a:spcPts val="0"/>
                        </a:spcAft>
                        <a:tabLst>
                          <a:tab pos="133350" algn="l"/>
                        </a:tabLst>
                      </a:pPr>
                      <a:r>
                        <a:rPr lang="fr-FR" sz="1200" spc="-5" dirty="0">
                          <a:effectLst/>
                          <a:latin typeface="Arial" panose="020B0604020202020204" pitchFamily="34" charset="0"/>
                          <a:ea typeface="Arial" panose="020B0604020202020204" pitchFamily="34" charset="0"/>
                        </a:rPr>
                        <a:t>Faire émerger du contexte professionnel donné, les réflexions en terme de management opérationnel.</a:t>
                      </a:r>
                      <a:endParaRPr lang="fr-FR" sz="1800" dirty="0">
                        <a:effectLst/>
                        <a:latin typeface="Arial" panose="020B0604020202020204" pitchFamily="34" charset="0"/>
                        <a:ea typeface="Arial" panose="020B0604020202020204" pitchFamily="34" charset="0"/>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5306800"/>
                  </a:ext>
                </a:extLst>
              </a:tr>
            </a:tbl>
          </a:graphicData>
        </a:graphic>
      </p:graphicFrame>
    </p:spTree>
    <p:extLst>
      <p:ext uri="{BB962C8B-B14F-4D97-AF65-F5344CB8AC3E}">
        <p14:creationId xmlns:p14="http://schemas.microsoft.com/office/powerpoint/2010/main" val="3809732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0689" y="419100"/>
            <a:ext cx="9813924" cy="733807"/>
          </a:xfrm>
        </p:spPr>
        <p:txBody>
          <a:bodyPr>
            <a:normAutofit/>
          </a:bodyPr>
          <a:lstStyle/>
          <a:p>
            <a:r>
              <a:rPr lang="fr-FR" b="1" dirty="0" smtClean="0"/>
              <a:t>E33 – Principes d’évaluation</a:t>
            </a:r>
            <a:endParaRPr lang="fr-FR" b="1" dirty="0"/>
          </a:p>
        </p:txBody>
      </p:sp>
      <p:sp>
        <p:nvSpPr>
          <p:cNvPr id="4" name="Espace réservé de la date 3"/>
          <p:cNvSpPr>
            <a:spLocks noGrp="1"/>
          </p:cNvSpPr>
          <p:nvPr>
            <p:ph type="dt" sz="half" idx="10"/>
          </p:nvPr>
        </p:nvSpPr>
        <p:spPr/>
        <p:txBody>
          <a:bodyPr/>
          <a:lstStyle/>
          <a:p>
            <a:r>
              <a:rPr lang="fr-FR" sz="1100" b="1" dirty="0" smtClean="0"/>
              <a:t>22/09/2020</a:t>
            </a:r>
            <a:endParaRPr lang="fr-FR" b="1" dirty="0"/>
          </a:p>
        </p:txBody>
      </p:sp>
      <p:sp>
        <p:nvSpPr>
          <p:cNvPr id="5" name="Espace réservé du pied de page 4"/>
          <p:cNvSpPr>
            <a:spLocks noGrp="1"/>
          </p:cNvSpPr>
          <p:nvPr>
            <p:ph type="ftr" sz="quarter" idx="11"/>
          </p:nvPr>
        </p:nvSpPr>
        <p:spPr>
          <a:xfrm>
            <a:off x="2589212" y="6135808"/>
            <a:ext cx="2711451" cy="365125"/>
          </a:xfrm>
        </p:spPr>
        <p:txBody>
          <a:bodyPr/>
          <a:lstStyle/>
          <a:p>
            <a:r>
              <a:rPr lang="fr-FR" sz="1100" b="1" dirty="0" smtClean="0"/>
              <a:t>BTS MHR - Réunion de barème E31 </a:t>
            </a:r>
            <a:endParaRPr lang="fr-FR" sz="1100" b="1"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14</a:t>
            </a:fld>
            <a:endParaRPr lang="fr-FR"/>
          </a:p>
        </p:txBody>
      </p:sp>
      <p:sp>
        <p:nvSpPr>
          <p:cNvPr id="8" name="Espace réservé du contenu 7"/>
          <p:cNvSpPr>
            <a:spLocks noGrp="1"/>
          </p:cNvSpPr>
          <p:nvPr>
            <p:ph idx="1"/>
          </p:nvPr>
        </p:nvSpPr>
        <p:spPr>
          <a:xfrm>
            <a:off x="1033462" y="1104901"/>
            <a:ext cx="10163175" cy="4967288"/>
          </a:xfrm>
        </p:spPr>
        <p:txBody>
          <a:bodyPr/>
          <a:lstStyle/>
          <a:p>
            <a:pPr marL="0" indent="0">
              <a:buNone/>
            </a:pPr>
            <a:r>
              <a:rPr lang="fr-FR" sz="2800" b="1" dirty="0" smtClean="0"/>
              <a:t>Comment remplir la grille d’évaluation ?</a:t>
            </a:r>
          </a:p>
          <a:p>
            <a:pPr marL="0" indent="0">
              <a:buNone/>
            </a:pPr>
            <a:endParaRPr lang="fr-FR" sz="1400" b="1" dirty="0"/>
          </a:p>
        </p:txBody>
      </p:sp>
      <p:sp>
        <p:nvSpPr>
          <p:cNvPr id="9" name="ZoneTexte 8"/>
          <p:cNvSpPr txBox="1"/>
          <p:nvPr/>
        </p:nvSpPr>
        <p:spPr>
          <a:xfrm>
            <a:off x="2760005" y="1640772"/>
            <a:ext cx="5400675" cy="923330"/>
          </a:xfrm>
          <a:prstGeom prst="rect">
            <a:avLst/>
          </a:prstGeom>
          <a:solidFill>
            <a:schemeClr val="accent1">
              <a:lumMod val="40000"/>
              <a:lumOff val="60000"/>
            </a:schemeClr>
          </a:solidFill>
        </p:spPr>
        <p:txBody>
          <a:bodyPr wrap="square" rtlCol="0">
            <a:spAutoFit/>
          </a:bodyPr>
          <a:lstStyle/>
          <a:p>
            <a:r>
              <a:rPr lang="fr-FR" b="1" dirty="0" smtClean="0"/>
              <a:t>L’introduction va permettre </a:t>
            </a:r>
            <a:r>
              <a:rPr lang="fr-FR" b="1" dirty="0"/>
              <a:t>d’apprécier </a:t>
            </a:r>
            <a:r>
              <a:rPr lang="fr-FR" b="1" dirty="0" smtClean="0"/>
              <a:t>les </a:t>
            </a:r>
            <a:r>
              <a:rPr lang="fr-FR" b="1" dirty="0"/>
              <a:t>compétences par rapport </a:t>
            </a:r>
            <a:r>
              <a:rPr lang="fr-FR" b="1" dirty="0" smtClean="0"/>
              <a:t>aux finalités </a:t>
            </a:r>
            <a:r>
              <a:rPr lang="fr-FR" b="1" dirty="0"/>
              <a:t>et objectifs 1 </a:t>
            </a:r>
            <a:r>
              <a:rPr lang="fr-FR" b="1" dirty="0" smtClean="0"/>
              <a:t>et 2</a:t>
            </a:r>
            <a:endParaRPr lang="fr-FR" b="1" dirty="0"/>
          </a:p>
        </p:txBody>
      </p:sp>
      <p:sp>
        <p:nvSpPr>
          <p:cNvPr id="10" name="Flèche courbée vers le haut 9"/>
          <p:cNvSpPr/>
          <p:nvPr/>
        </p:nvSpPr>
        <p:spPr>
          <a:xfrm rot="15401088">
            <a:off x="8184196" y="659253"/>
            <a:ext cx="3760390" cy="3887084"/>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graphicFrame>
        <p:nvGraphicFramePr>
          <p:cNvPr id="12" name="Tableau 11"/>
          <p:cNvGraphicFramePr>
            <a:graphicFrameLocks noGrp="1"/>
          </p:cNvGraphicFramePr>
          <p:nvPr>
            <p:extLst>
              <p:ext uri="{D42A27DB-BD31-4B8C-83A1-F6EECF244321}">
                <p14:modId xmlns:p14="http://schemas.microsoft.com/office/powerpoint/2010/main" val="1017306515"/>
              </p:ext>
            </p:extLst>
          </p:nvPr>
        </p:nvGraphicFramePr>
        <p:xfrm>
          <a:off x="1215336" y="2660507"/>
          <a:ext cx="10082849" cy="2824010"/>
        </p:xfrm>
        <a:graphic>
          <a:graphicData uri="http://schemas.openxmlformats.org/drawingml/2006/table">
            <a:tbl>
              <a:tblPr firstRow="1" firstCol="1" bandRow="1"/>
              <a:tblGrid>
                <a:gridCol w="1560905">
                  <a:extLst>
                    <a:ext uri="{9D8B030D-6E8A-4147-A177-3AD203B41FA5}">
                      <a16:colId xmlns:a16="http://schemas.microsoft.com/office/drawing/2014/main" val="3743144080"/>
                    </a:ext>
                  </a:extLst>
                </a:gridCol>
                <a:gridCol w="2990735">
                  <a:extLst>
                    <a:ext uri="{9D8B030D-6E8A-4147-A177-3AD203B41FA5}">
                      <a16:colId xmlns:a16="http://schemas.microsoft.com/office/drawing/2014/main" val="2438295469"/>
                    </a:ext>
                  </a:extLst>
                </a:gridCol>
                <a:gridCol w="1275740">
                  <a:extLst>
                    <a:ext uri="{9D8B030D-6E8A-4147-A177-3AD203B41FA5}">
                      <a16:colId xmlns:a16="http://schemas.microsoft.com/office/drawing/2014/main" val="3625647969"/>
                    </a:ext>
                  </a:extLst>
                </a:gridCol>
                <a:gridCol w="1275740">
                  <a:extLst>
                    <a:ext uri="{9D8B030D-6E8A-4147-A177-3AD203B41FA5}">
                      <a16:colId xmlns:a16="http://schemas.microsoft.com/office/drawing/2014/main" val="2911584974"/>
                    </a:ext>
                  </a:extLst>
                </a:gridCol>
                <a:gridCol w="993577">
                  <a:extLst>
                    <a:ext uri="{9D8B030D-6E8A-4147-A177-3AD203B41FA5}">
                      <a16:colId xmlns:a16="http://schemas.microsoft.com/office/drawing/2014/main" val="64439888"/>
                    </a:ext>
                  </a:extLst>
                </a:gridCol>
                <a:gridCol w="993577">
                  <a:extLst>
                    <a:ext uri="{9D8B030D-6E8A-4147-A177-3AD203B41FA5}">
                      <a16:colId xmlns:a16="http://schemas.microsoft.com/office/drawing/2014/main" val="4077303484"/>
                    </a:ext>
                  </a:extLst>
                </a:gridCol>
                <a:gridCol w="992575">
                  <a:extLst>
                    <a:ext uri="{9D8B030D-6E8A-4147-A177-3AD203B41FA5}">
                      <a16:colId xmlns:a16="http://schemas.microsoft.com/office/drawing/2014/main" val="2217289015"/>
                    </a:ext>
                  </a:extLst>
                </a:gridCol>
              </a:tblGrid>
              <a:tr h="282401">
                <a:tc rowSpan="2">
                  <a:txBody>
                    <a:bodyPr/>
                    <a:lstStyle/>
                    <a:p>
                      <a:pPr algn="ctr">
                        <a:spcAft>
                          <a:spcPts val="0"/>
                        </a:spcAft>
                      </a:pPr>
                      <a:r>
                        <a:rPr lang="fr-CA" sz="1400" b="1">
                          <a:effectLst/>
                          <a:latin typeface="Arial" panose="020B0604020202020204" pitchFamily="34" charset="0"/>
                          <a:ea typeface="Times New Roman" panose="02020603050405020304" pitchFamily="18" charset="0"/>
                          <a:cs typeface="Univers 55"/>
                        </a:rPr>
                        <a:t>Finalités et objectifs</a:t>
                      </a:r>
                      <a:endParaRPr lang="fr-FR" sz="200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24130" algn="ctr" eaLnBrk="0" hangingPunct="0">
                        <a:lnSpc>
                          <a:spcPts val="1210"/>
                        </a:lnSpc>
                        <a:spcAft>
                          <a:spcPts val="0"/>
                        </a:spcAft>
                      </a:pPr>
                      <a:r>
                        <a:rPr lang="fr-FR" sz="1400" b="1">
                          <a:effectLst/>
                          <a:latin typeface="Arial" panose="020B0604020202020204" pitchFamily="34" charset="0"/>
                          <a:ea typeface="Arial" panose="020B0604020202020204" pitchFamily="34" charset="0"/>
                        </a:rPr>
                        <a:t>Compétences professionnelles</a:t>
                      </a:r>
                      <a:endParaRPr lang="fr-FR" sz="1800">
                        <a:effectLst/>
                        <a:latin typeface="Arial" panose="020B0604020202020204" pitchFamily="34" charset="0"/>
                        <a:ea typeface="Arial" panose="020B0604020202020204" pitchFamily="34" charset="0"/>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spcAft>
                          <a:spcPts val="0"/>
                        </a:spcAft>
                      </a:pPr>
                      <a:r>
                        <a:rPr lang="fr-CA" sz="1000" b="1">
                          <a:effectLst/>
                          <a:latin typeface="Arial" panose="020B0604020202020204" pitchFamily="34" charset="0"/>
                          <a:ea typeface="Times New Roman" panose="02020603050405020304" pitchFamily="18" charset="0"/>
                          <a:cs typeface="Univers 55"/>
                        </a:rPr>
                        <a:t>Contenus de l’étude structurée</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291369354"/>
                  </a:ext>
                </a:extLst>
              </a:tr>
              <a:tr h="762483">
                <a:tc vMerge="1">
                  <a:txBody>
                    <a:bodyPr/>
                    <a:lstStyle/>
                    <a:p>
                      <a:endParaRPr lang="fr-FR"/>
                    </a:p>
                  </a:txBody>
                  <a:tcPr/>
                </a:tc>
                <a:tc vMerge="1">
                  <a:txBody>
                    <a:bodyPr/>
                    <a:lstStyle/>
                    <a:p>
                      <a:endParaRPr lang="fr-FR"/>
                    </a:p>
                  </a:txBody>
                  <a:tcPr/>
                </a:tc>
                <a:tc>
                  <a:txBody>
                    <a:bodyPr/>
                    <a:lstStyle/>
                    <a:p>
                      <a:pPr algn="ctr">
                        <a:spcAft>
                          <a:spcPts val="0"/>
                        </a:spcAft>
                      </a:pPr>
                      <a:r>
                        <a:rPr lang="fr-CA" sz="900" dirty="0" smtClean="0">
                          <a:effectLst/>
                          <a:latin typeface="Arial" panose="020B0604020202020204" pitchFamily="34" charset="0"/>
                          <a:ea typeface="Times New Roman" panose="02020603050405020304" pitchFamily="18" charset="0"/>
                          <a:cs typeface="Univers 55"/>
                        </a:rPr>
                        <a:t>Introduction</a:t>
                      </a:r>
                      <a:endParaRPr lang="fr-FR" sz="1200" dirty="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CA" sz="900">
                          <a:effectLst/>
                          <a:latin typeface="Arial" panose="020B0604020202020204" pitchFamily="34" charset="0"/>
                          <a:ea typeface="Times New Roman" panose="02020603050405020304" pitchFamily="18" charset="0"/>
                          <a:cs typeface="Univers 55"/>
                        </a:rPr>
                        <a:t>Enjeux du management des talents</a:t>
                      </a:r>
                      <a:endParaRPr lang="fr-FR" sz="120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CA" sz="900">
                          <a:effectLst/>
                          <a:latin typeface="Arial" panose="020B0604020202020204" pitchFamily="34" charset="0"/>
                          <a:ea typeface="Times New Roman" panose="02020603050405020304" pitchFamily="18" charset="0"/>
                          <a:cs typeface="Univers 55"/>
                        </a:rPr>
                        <a:t>Intérêts de la GPEC</a:t>
                      </a:r>
                      <a:endParaRPr lang="fr-FR" sz="120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CA" sz="900">
                          <a:effectLst/>
                          <a:latin typeface="Arial" panose="020B0604020202020204" pitchFamily="34" charset="0"/>
                          <a:ea typeface="Times New Roman" panose="02020603050405020304" pitchFamily="18" charset="0"/>
                          <a:cs typeface="Univers 55"/>
                        </a:rPr>
                        <a:t>Solutions pour pourvoir le poste</a:t>
                      </a:r>
                      <a:endParaRPr lang="fr-FR" sz="120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fr-CA" sz="900">
                          <a:effectLst/>
                          <a:latin typeface="Arial" panose="020B0604020202020204" pitchFamily="34" charset="0"/>
                          <a:ea typeface="Times New Roman" panose="02020603050405020304" pitchFamily="18" charset="0"/>
                          <a:cs typeface="Univers 55"/>
                        </a:rPr>
                        <a:t>Conclu-sion</a:t>
                      </a:r>
                      <a:endParaRPr lang="fr-FR" sz="1200">
                        <a:effectLst/>
                        <a:latin typeface="Charter BT"/>
                        <a:ea typeface="Times New Roman" panose="02020603050405020304" pitchFamily="18" charset="0"/>
                        <a:cs typeface="Univers 55"/>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925434"/>
                  </a:ext>
                </a:extLst>
              </a:tr>
              <a:tr h="1016643">
                <a:tc>
                  <a:txBody>
                    <a:bodyPr/>
                    <a:lstStyle/>
                    <a:p>
                      <a:pPr>
                        <a:spcAft>
                          <a:spcPts val="0"/>
                        </a:spcAft>
                      </a:pPr>
                      <a:r>
                        <a:rPr lang="fr-CA" sz="1200">
                          <a:effectLst/>
                          <a:latin typeface="Arial" panose="020B0604020202020204" pitchFamily="34" charset="0"/>
                          <a:ea typeface="Times New Roman" panose="02020603050405020304" pitchFamily="18" charset="0"/>
                          <a:cs typeface="Univers 55"/>
                        </a:rPr>
                        <a:t>1. Comprendre techniquement le contexte professionnel proposé.</a:t>
                      </a:r>
                      <a:endParaRPr lang="fr-FR" sz="20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eaLnBrk="0" hangingPunct="0">
                        <a:spcAft>
                          <a:spcPts val="0"/>
                        </a:spcAft>
                        <a:tabLst>
                          <a:tab pos="133350" algn="l"/>
                        </a:tabLst>
                      </a:pPr>
                      <a:r>
                        <a:rPr lang="fr-FR" sz="1200" spc="-5">
                          <a:effectLst/>
                          <a:latin typeface="Arial" panose="020B0604020202020204" pitchFamily="34" charset="0"/>
                          <a:ea typeface="Arial" panose="020B0604020202020204" pitchFamily="34" charset="0"/>
                        </a:rPr>
                        <a:t>Comprendre le contexte proposé :</a:t>
                      </a:r>
                      <a:endParaRPr lang="fr-FR" sz="1800">
                        <a:effectLst/>
                        <a:latin typeface="Arial" panose="020B0604020202020204" pitchFamily="34" charset="0"/>
                        <a:ea typeface="Arial" panose="020B0604020202020204" pitchFamily="34" charset="0"/>
                      </a:endParaRPr>
                    </a:p>
                    <a:p>
                      <a:pPr marL="342900" lvl="0" indent="-342900" algn="just" eaLnBrk="0" hangingPunct="0">
                        <a:spcAft>
                          <a:spcPts val="0"/>
                        </a:spcAft>
                        <a:buFont typeface="Calibri" panose="020F0502020204030204" pitchFamily="34" charset="0"/>
                        <a:buChar char="-"/>
                        <a:tabLst>
                          <a:tab pos="133350" algn="l"/>
                          <a:tab pos="298450" algn="l"/>
                        </a:tabLst>
                      </a:pPr>
                      <a:r>
                        <a:rPr lang="fr-FR" sz="1200" spc="-5">
                          <a:effectLst/>
                          <a:latin typeface="Arial" panose="020B0604020202020204" pitchFamily="34" charset="0"/>
                          <a:ea typeface="Arial" panose="020B0604020202020204" pitchFamily="34" charset="0"/>
                        </a:rPr>
                        <a:t>Exploiter une documentation</a:t>
                      </a:r>
                      <a:endParaRPr lang="fr-FR" sz="1800">
                        <a:effectLst/>
                        <a:latin typeface="Arial" panose="020B0604020202020204" pitchFamily="34" charset="0"/>
                        <a:ea typeface="Arial" panose="020B0604020202020204" pitchFamily="34" charset="0"/>
                      </a:endParaRPr>
                    </a:p>
                    <a:p>
                      <a:pPr marL="342900" lvl="0" indent="-342900" algn="just" eaLnBrk="0" hangingPunct="0">
                        <a:spcAft>
                          <a:spcPts val="0"/>
                        </a:spcAft>
                        <a:buFont typeface="Calibri" panose="020F0502020204030204" pitchFamily="34" charset="0"/>
                        <a:buChar char="-"/>
                        <a:tabLst>
                          <a:tab pos="133350" algn="l"/>
                        </a:tabLst>
                      </a:pPr>
                      <a:r>
                        <a:rPr lang="fr-FR" sz="1200" spc="-5">
                          <a:effectLst/>
                          <a:latin typeface="Arial" panose="020B0604020202020204" pitchFamily="34" charset="0"/>
                          <a:ea typeface="Arial" panose="020B0604020202020204" pitchFamily="34" charset="0"/>
                        </a:rPr>
                        <a:t>Repérer les informations pertinentes</a:t>
                      </a:r>
                      <a:endParaRPr lang="fr-FR" sz="1800">
                        <a:effectLst/>
                        <a:latin typeface="Arial" panose="020B0604020202020204" pitchFamily="34" charset="0"/>
                        <a:ea typeface="Arial" panose="020B0604020202020204" pitchFamily="34" charset="0"/>
                      </a:endParaRPr>
                    </a:p>
                    <a:p>
                      <a:pPr marL="342900" lvl="0" indent="-342900" algn="just" eaLnBrk="0" hangingPunct="0">
                        <a:spcAft>
                          <a:spcPts val="0"/>
                        </a:spcAft>
                        <a:buFont typeface="Calibri" panose="020F0502020204030204" pitchFamily="34" charset="0"/>
                        <a:buChar char="-"/>
                        <a:tabLst>
                          <a:tab pos="133350" algn="l"/>
                        </a:tabLst>
                      </a:pPr>
                      <a:r>
                        <a:rPr lang="fr-FR" sz="1200" spc="-5">
                          <a:effectLst/>
                          <a:latin typeface="Arial" panose="020B0604020202020204" pitchFamily="34" charset="0"/>
                          <a:ea typeface="Arial" panose="020B0604020202020204" pitchFamily="34" charset="0"/>
                        </a:rPr>
                        <a:t> Savoir les intégrer à l’étude</a:t>
                      </a:r>
                      <a:endParaRPr lang="fr-FR" sz="1800">
                        <a:effectLst/>
                        <a:latin typeface="Arial" panose="020B0604020202020204" pitchFamily="34" charset="0"/>
                        <a:ea typeface="Arial" panose="020B0604020202020204" pitchFamily="34" charset="0"/>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3225309"/>
                  </a:ext>
                </a:extLst>
              </a:tr>
              <a:tr h="762483">
                <a:tc>
                  <a:txBody>
                    <a:bodyPr/>
                    <a:lstStyle/>
                    <a:p>
                      <a:pPr>
                        <a:spcAft>
                          <a:spcPts val="0"/>
                        </a:spcAft>
                      </a:pPr>
                      <a:r>
                        <a:rPr lang="fr-CA" sz="1200" dirty="0">
                          <a:effectLst/>
                          <a:latin typeface="Arial" panose="020B0604020202020204" pitchFamily="34" charset="0"/>
                          <a:ea typeface="Times New Roman" panose="02020603050405020304" pitchFamily="18" charset="0"/>
                          <a:cs typeface="Univers 55"/>
                        </a:rPr>
                        <a:t>2. Dégager une problématique.</a:t>
                      </a:r>
                      <a:endParaRPr lang="fr-FR" sz="2000" dirty="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795" algn="just" eaLnBrk="0" hangingPunct="0">
                        <a:spcAft>
                          <a:spcPts val="0"/>
                        </a:spcAft>
                        <a:tabLst>
                          <a:tab pos="133350" algn="l"/>
                        </a:tabLst>
                      </a:pPr>
                      <a:r>
                        <a:rPr lang="fr-FR" sz="1200" spc="-5" dirty="0">
                          <a:effectLst/>
                          <a:latin typeface="Arial" panose="020B0604020202020204" pitchFamily="34" charset="0"/>
                          <a:ea typeface="Arial" panose="020B0604020202020204" pitchFamily="34" charset="0"/>
                        </a:rPr>
                        <a:t>Faire émerger du contexte professionnel donné, les réflexions en terme de management opérationnel.</a:t>
                      </a:r>
                      <a:endParaRPr lang="fr-FR" sz="1800" dirty="0">
                        <a:effectLst/>
                        <a:latin typeface="Arial" panose="020B0604020202020204" pitchFamily="34" charset="0"/>
                        <a:ea typeface="Arial" panose="020B0604020202020204" pitchFamily="34" charset="0"/>
                      </a:endParaRPr>
                    </a:p>
                  </a:txBody>
                  <a:tcPr marL="43351" marR="43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4BC96"/>
                    </a:solidFill>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CA" sz="10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43351" marR="43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5306800"/>
                  </a:ext>
                </a:extLst>
              </a:tr>
            </a:tbl>
          </a:graphicData>
        </a:graphic>
      </p:graphicFrame>
      <p:pic>
        <p:nvPicPr>
          <p:cNvPr id="3" name="Image 2"/>
          <p:cNvPicPr>
            <a:picLocks noChangeAspect="1"/>
          </p:cNvPicPr>
          <p:nvPr/>
        </p:nvPicPr>
        <p:blipFill>
          <a:blip r:embed="rId2"/>
          <a:stretch>
            <a:fillRect/>
          </a:stretch>
        </p:blipFill>
        <p:spPr>
          <a:xfrm>
            <a:off x="2452029" y="4013733"/>
            <a:ext cx="10014465" cy="2594919"/>
          </a:xfrm>
          <a:prstGeom prst="rect">
            <a:avLst/>
          </a:prstGeom>
        </p:spPr>
      </p:pic>
      <p:sp>
        <p:nvSpPr>
          <p:cNvPr id="13" name="Flèche courbée vers la droite 12"/>
          <p:cNvSpPr/>
          <p:nvPr/>
        </p:nvSpPr>
        <p:spPr>
          <a:xfrm>
            <a:off x="414715" y="1757364"/>
            <a:ext cx="2037314" cy="450163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38490037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0689" y="419100"/>
            <a:ext cx="9813924" cy="733807"/>
          </a:xfrm>
        </p:spPr>
        <p:txBody>
          <a:bodyPr>
            <a:normAutofit fontScale="90000"/>
          </a:bodyPr>
          <a:lstStyle/>
          <a:p>
            <a:r>
              <a:rPr lang="fr-FR" b="1" dirty="0" smtClean="0"/>
              <a:t>E33 – Des compétences à la note à l’épreuve</a:t>
            </a:r>
            <a:endParaRPr lang="fr-FR" b="1" dirty="0"/>
          </a:p>
        </p:txBody>
      </p:sp>
      <p:sp>
        <p:nvSpPr>
          <p:cNvPr id="4" name="Espace réservé de la date 3"/>
          <p:cNvSpPr>
            <a:spLocks noGrp="1"/>
          </p:cNvSpPr>
          <p:nvPr>
            <p:ph type="dt" sz="half" idx="10"/>
          </p:nvPr>
        </p:nvSpPr>
        <p:spPr/>
        <p:txBody>
          <a:bodyPr/>
          <a:lstStyle/>
          <a:p>
            <a:r>
              <a:rPr lang="fr-FR" sz="1100" b="1" dirty="0" smtClean="0"/>
              <a:t>22/09/2020</a:t>
            </a:r>
            <a:endParaRPr lang="fr-FR" b="1" dirty="0"/>
          </a:p>
        </p:txBody>
      </p:sp>
      <p:sp>
        <p:nvSpPr>
          <p:cNvPr id="5" name="Espace réservé du pied de page 4"/>
          <p:cNvSpPr>
            <a:spLocks noGrp="1"/>
          </p:cNvSpPr>
          <p:nvPr>
            <p:ph type="ftr" sz="quarter" idx="11"/>
          </p:nvPr>
        </p:nvSpPr>
        <p:spPr>
          <a:xfrm>
            <a:off x="2589212" y="6135808"/>
            <a:ext cx="2711451" cy="365125"/>
          </a:xfrm>
        </p:spPr>
        <p:txBody>
          <a:bodyPr/>
          <a:lstStyle/>
          <a:p>
            <a:r>
              <a:rPr lang="fr-FR" sz="1100" b="1" dirty="0" smtClean="0"/>
              <a:t>BTS MHR - Réunion de barème E31 </a:t>
            </a:r>
            <a:endParaRPr lang="fr-FR" sz="1100" b="1"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15</a:t>
            </a:fld>
            <a:endParaRPr lang="fr-FR"/>
          </a:p>
        </p:txBody>
      </p:sp>
      <p:graphicFrame>
        <p:nvGraphicFramePr>
          <p:cNvPr id="3" name="Espace réservé du contenu 2"/>
          <p:cNvGraphicFramePr>
            <a:graphicFrameLocks noGrp="1"/>
          </p:cNvGraphicFramePr>
          <p:nvPr>
            <p:ph idx="1"/>
            <p:extLst>
              <p:ext uri="{D42A27DB-BD31-4B8C-83A1-F6EECF244321}">
                <p14:modId xmlns:p14="http://schemas.microsoft.com/office/powerpoint/2010/main" val="3021433946"/>
              </p:ext>
            </p:extLst>
          </p:nvPr>
        </p:nvGraphicFramePr>
        <p:xfrm>
          <a:off x="1070873" y="1036646"/>
          <a:ext cx="10610954" cy="5335925"/>
        </p:xfrm>
        <a:graphic>
          <a:graphicData uri="http://schemas.openxmlformats.org/drawingml/2006/table">
            <a:tbl>
              <a:tblPr firstRow="1" firstCol="1" bandRow="1"/>
              <a:tblGrid>
                <a:gridCol w="6791989">
                  <a:extLst>
                    <a:ext uri="{9D8B030D-6E8A-4147-A177-3AD203B41FA5}">
                      <a16:colId xmlns:a16="http://schemas.microsoft.com/office/drawing/2014/main" val="2924139296"/>
                    </a:ext>
                  </a:extLst>
                </a:gridCol>
                <a:gridCol w="1031756">
                  <a:extLst>
                    <a:ext uri="{9D8B030D-6E8A-4147-A177-3AD203B41FA5}">
                      <a16:colId xmlns:a16="http://schemas.microsoft.com/office/drawing/2014/main" val="3845185308"/>
                    </a:ext>
                  </a:extLst>
                </a:gridCol>
                <a:gridCol w="1012197">
                  <a:extLst>
                    <a:ext uri="{9D8B030D-6E8A-4147-A177-3AD203B41FA5}">
                      <a16:colId xmlns:a16="http://schemas.microsoft.com/office/drawing/2014/main" val="3958004973"/>
                    </a:ext>
                  </a:extLst>
                </a:gridCol>
                <a:gridCol w="929069">
                  <a:extLst>
                    <a:ext uri="{9D8B030D-6E8A-4147-A177-3AD203B41FA5}">
                      <a16:colId xmlns:a16="http://schemas.microsoft.com/office/drawing/2014/main" val="3257984515"/>
                    </a:ext>
                  </a:extLst>
                </a:gridCol>
                <a:gridCol w="845943">
                  <a:extLst>
                    <a:ext uri="{9D8B030D-6E8A-4147-A177-3AD203B41FA5}">
                      <a16:colId xmlns:a16="http://schemas.microsoft.com/office/drawing/2014/main" val="3046471629"/>
                    </a:ext>
                  </a:extLst>
                </a:gridCol>
              </a:tblGrid>
              <a:tr h="273927">
                <a:tc gridSpan="5">
                  <a:txBody>
                    <a:bodyPr/>
                    <a:lstStyle/>
                    <a:p>
                      <a:pPr algn="ctr">
                        <a:spcAft>
                          <a:spcPts val="0"/>
                        </a:spcAft>
                      </a:pPr>
                      <a:r>
                        <a:rPr lang="fr-CA" sz="900" b="1">
                          <a:effectLst/>
                          <a:latin typeface="Arial" panose="020B0604020202020204" pitchFamily="34" charset="0"/>
                          <a:ea typeface="Times New Roman" panose="02020603050405020304" pitchFamily="18" charset="0"/>
                          <a:cs typeface="Univers 55"/>
                        </a:rPr>
                        <a:t>BTS Management en hôtellerie restauration – Session 2020</a:t>
                      </a:r>
                      <a:endParaRPr lang="fr-FR" sz="12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71166753"/>
                  </a:ext>
                </a:extLst>
              </a:tr>
              <a:tr h="273927">
                <a:tc gridSpan="5">
                  <a:txBody>
                    <a:bodyPr/>
                    <a:lstStyle/>
                    <a:p>
                      <a:pPr algn="ctr">
                        <a:spcAft>
                          <a:spcPts val="0"/>
                        </a:spcAft>
                      </a:pPr>
                      <a:r>
                        <a:rPr lang="fr-CA" sz="1200" b="1">
                          <a:effectLst/>
                          <a:latin typeface="Arial" panose="020B0604020202020204" pitchFamily="34" charset="0"/>
                          <a:ea typeface="Times New Roman" panose="02020603050405020304" pitchFamily="18" charset="0"/>
                          <a:cs typeface="Univers 55"/>
                        </a:rPr>
                        <a:t>Épreuve ponctuelle E33 – Management de la production de services en hôtellerie restauration</a:t>
                      </a:r>
                      <a:endParaRPr lang="fr-FR" sz="12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535221088"/>
                  </a:ext>
                </a:extLst>
              </a:tr>
              <a:tr h="273927">
                <a:tc gridSpan="5">
                  <a:txBody>
                    <a:bodyPr/>
                    <a:lstStyle/>
                    <a:p>
                      <a:pPr algn="ctr">
                        <a:spcAft>
                          <a:spcPts val="0"/>
                        </a:spcAft>
                      </a:pPr>
                      <a:r>
                        <a:rPr lang="fr-CA" sz="1100" b="1">
                          <a:effectLst/>
                          <a:latin typeface="Arial" panose="020B0604020202020204" pitchFamily="34" charset="0"/>
                          <a:ea typeface="Times New Roman" panose="02020603050405020304" pitchFamily="18" charset="0"/>
                          <a:cs typeface="Univers 55"/>
                        </a:rPr>
                        <a:t>Grille d’évaluation</a:t>
                      </a:r>
                      <a:endParaRPr lang="fr-FR" sz="12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116312613"/>
                  </a:ext>
                </a:extLst>
              </a:tr>
              <a:tr h="1334638">
                <a:tc>
                  <a:txBody>
                    <a:bodyPr/>
                    <a:lstStyle/>
                    <a:p>
                      <a:pPr algn="ctr">
                        <a:spcBef>
                          <a:spcPts val="600"/>
                        </a:spcBef>
                        <a:spcAft>
                          <a:spcPts val="600"/>
                        </a:spcAft>
                      </a:pPr>
                      <a:r>
                        <a:rPr lang="fr-CA" sz="1600" b="1" dirty="0">
                          <a:effectLst/>
                          <a:latin typeface="Arial" panose="020B0604020202020204" pitchFamily="34" charset="0"/>
                          <a:ea typeface="Times New Roman" panose="02020603050405020304" pitchFamily="18" charset="0"/>
                          <a:cs typeface="Univers 55"/>
                        </a:rPr>
                        <a:t>				Appréciations</a:t>
                      </a:r>
                      <a:endParaRPr lang="fr-FR" sz="1600" dirty="0">
                        <a:effectLst/>
                        <a:latin typeface="Charter BT"/>
                        <a:ea typeface="Times New Roman" panose="02020603050405020304" pitchFamily="18" charset="0"/>
                        <a:cs typeface="Univers 55"/>
                      </a:endParaRPr>
                    </a:p>
                    <a:p>
                      <a:pPr algn="just">
                        <a:spcBef>
                          <a:spcPts val="600"/>
                        </a:spcBef>
                        <a:spcAft>
                          <a:spcPts val="600"/>
                        </a:spcAft>
                      </a:pPr>
                      <a:r>
                        <a:rPr lang="fr-CA" sz="1600" dirty="0">
                          <a:effectLst/>
                          <a:latin typeface="Arial" panose="020B0604020202020204" pitchFamily="34" charset="0"/>
                          <a:ea typeface="Times New Roman" panose="02020603050405020304" pitchFamily="18" charset="0"/>
                          <a:cs typeface="Univers 55"/>
                        </a:rPr>
                        <a:t>Apprécier, dans les réponses du candidat à la problématique posée par l’enseignant, la qualité et l’efficacité de la démarche mise en œuvre, la qualité et la pertinence du travail écrit réalisé, la qualité de l’adaptation du candidat à la spécificité de la situation décrite, à travers ses compétences à :</a:t>
                      </a:r>
                      <a:endParaRPr lang="fr-FR" sz="1600" dirty="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Maîtrise insuffisante</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Maîtrise fragile</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Maîtrise satisfaisante</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Très bonne maîtrise</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652864005"/>
                  </a:ext>
                </a:extLst>
              </a:tr>
              <a:tr h="473820">
                <a:tc>
                  <a:txBody>
                    <a:bodyPr/>
                    <a:lstStyle/>
                    <a:p>
                      <a:pPr algn="just">
                        <a:spcBef>
                          <a:spcPts val="600"/>
                        </a:spcBef>
                        <a:spcAft>
                          <a:spcPts val="600"/>
                        </a:spcAft>
                      </a:pPr>
                      <a:r>
                        <a:rPr lang="fr-CA" sz="1600">
                          <a:effectLst/>
                          <a:latin typeface="Arial" panose="020B0604020202020204" pitchFamily="34" charset="0"/>
                          <a:ea typeface="Times New Roman" panose="02020603050405020304" pitchFamily="18" charset="0"/>
                          <a:cs typeface="Univers 55"/>
                        </a:rPr>
                        <a:t>Comprendre techniquement le contexte professionnel proposé.</a:t>
                      </a:r>
                      <a:endParaRPr lang="fr-FR" sz="16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09807133"/>
                  </a:ext>
                </a:extLst>
              </a:tr>
              <a:tr h="521626">
                <a:tc>
                  <a:txBody>
                    <a:bodyPr/>
                    <a:lstStyle/>
                    <a:p>
                      <a:pPr algn="just">
                        <a:spcBef>
                          <a:spcPts val="600"/>
                        </a:spcBef>
                        <a:spcAft>
                          <a:spcPts val="600"/>
                        </a:spcAft>
                      </a:pPr>
                      <a:r>
                        <a:rPr lang="fr-CA" sz="1600">
                          <a:effectLst/>
                          <a:latin typeface="Arial" panose="020B0604020202020204" pitchFamily="34" charset="0"/>
                          <a:ea typeface="Times New Roman" panose="02020603050405020304" pitchFamily="18" charset="0"/>
                          <a:cs typeface="Univers 55"/>
                        </a:rPr>
                        <a:t>Dégager une problématique managériale</a:t>
                      </a:r>
                      <a:endParaRPr lang="fr-FR" sz="16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700495783"/>
                  </a:ext>
                </a:extLst>
              </a:tr>
              <a:tr h="510837">
                <a:tc>
                  <a:txBody>
                    <a:bodyPr/>
                    <a:lstStyle/>
                    <a:p>
                      <a:pPr algn="just">
                        <a:spcBef>
                          <a:spcPts val="600"/>
                        </a:spcBef>
                        <a:spcAft>
                          <a:spcPts val="600"/>
                        </a:spcAft>
                      </a:pPr>
                      <a:r>
                        <a:rPr lang="fr-CA" sz="1600">
                          <a:effectLst/>
                          <a:latin typeface="Arial" panose="020B0604020202020204" pitchFamily="34" charset="0"/>
                          <a:ea typeface="Times New Roman" panose="02020603050405020304" pitchFamily="18" charset="0"/>
                          <a:cs typeface="Univers 55"/>
                        </a:rPr>
                        <a:t>Effectuer les traitements et les analyses pertinentes en matière de management opérationnel.</a:t>
                      </a:r>
                      <a:endParaRPr lang="fr-FR" sz="1600">
                        <a:effectLst/>
                        <a:latin typeface="Charter BT"/>
                        <a:ea typeface="Times New Roman" panose="02020603050405020304" pitchFamily="18" charset="0"/>
                        <a:cs typeface="Univers 55"/>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148164758"/>
                  </a:ext>
                </a:extLst>
              </a:tr>
              <a:tr h="569818">
                <a:tc>
                  <a:txBody>
                    <a:bodyPr/>
                    <a:lstStyle/>
                    <a:p>
                      <a:pPr algn="just">
                        <a:spcBef>
                          <a:spcPts val="600"/>
                        </a:spcBef>
                        <a:spcAft>
                          <a:spcPts val="600"/>
                        </a:spcAft>
                      </a:pPr>
                      <a:r>
                        <a:rPr lang="fr-CA" sz="1600">
                          <a:effectLst/>
                          <a:latin typeface="Arial" panose="020B0604020202020204" pitchFamily="34" charset="0"/>
                          <a:ea typeface="Times New Roman" panose="02020603050405020304" pitchFamily="18" charset="0"/>
                          <a:cs typeface="Univers 55"/>
                        </a:rPr>
                        <a:t>Apporter une solution, formuler et rédiger des recommandations pertinentes de nature à éclairer la prise de décision.</a:t>
                      </a:r>
                      <a:endParaRPr lang="fr-FR" sz="16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49470765"/>
                  </a:ext>
                </a:extLst>
              </a:tr>
              <a:tr h="510837">
                <a:tc>
                  <a:txBody>
                    <a:bodyPr/>
                    <a:lstStyle/>
                    <a:p>
                      <a:pPr algn="just">
                        <a:spcBef>
                          <a:spcPts val="600"/>
                        </a:spcBef>
                        <a:spcAft>
                          <a:spcPts val="600"/>
                        </a:spcAft>
                      </a:pPr>
                      <a:r>
                        <a:rPr lang="fr-CA" sz="1600" dirty="0">
                          <a:effectLst/>
                          <a:latin typeface="Arial" panose="020B0604020202020204" pitchFamily="34" charset="0"/>
                          <a:ea typeface="Times New Roman" panose="02020603050405020304" pitchFamily="18" charset="0"/>
                          <a:cs typeface="Univers 55"/>
                        </a:rPr>
                        <a:t>Synthétiser son analyse du contexte managérial.</a:t>
                      </a:r>
                      <a:endParaRPr lang="fr-FR" sz="1600" dirty="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85755201"/>
                  </a:ext>
                </a:extLst>
              </a:tr>
              <a:tr h="311766">
                <a:tc gridSpan="3">
                  <a:txBody>
                    <a:bodyPr/>
                    <a:lstStyle/>
                    <a:p>
                      <a:pPr algn="r">
                        <a:spcAft>
                          <a:spcPts val="0"/>
                        </a:spcAft>
                      </a:pPr>
                      <a:r>
                        <a:rPr lang="fr-CA" sz="1200" b="1">
                          <a:effectLst/>
                          <a:latin typeface="Arial" panose="020B0604020202020204" pitchFamily="34" charset="0"/>
                          <a:ea typeface="Times New Roman" panose="02020603050405020304" pitchFamily="18" charset="0"/>
                          <a:cs typeface="Univers 55"/>
                        </a:rPr>
                        <a:t>Proposition de note</a:t>
                      </a:r>
                      <a:endParaRPr lang="fr-FR" sz="12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gridSpan="2">
                  <a:txBody>
                    <a:bodyPr/>
                    <a:lstStyle/>
                    <a:p>
                      <a:pPr algn="r">
                        <a:spcAft>
                          <a:spcPts val="0"/>
                        </a:spcAft>
                      </a:pPr>
                      <a:r>
                        <a:rPr lang="fr-CA" sz="1200" b="1" dirty="0">
                          <a:effectLst/>
                          <a:latin typeface="Arial" panose="020B0604020202020204" pitchFamily="34" charset="0"/>
                          <a:ea typeface="Times New Roman" panose="02020603050405020304" pitchFamily="18" charset="0"/>
                          <a:cs typeface="Univers 55"/>
                        </a:rPr>
                        <a:t>	/ 20</a:t>
                      </a:r>
                      <a:endParaRPr lang="fr-FR" sz="1200" dirty="0">
                        <a:effectLst/>
                        <a:latin typeface="Charter BT"/>
                        <a:ea typeface="Times New Roman" panose="02020603050405020304" pitchFamily="18" charset="0"/>
                        <a:cs typeface="Univers 55"/>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bg1"/>
                    </a:solidFill>
                  </a:tcPr>
                </a:tc>
                <a:tc hMerge="1">
                  <a:txBody>
                    <a:bodyPr/>
                    <a:lstStyle/>
                    <a:p>
                      <a:endParaRPr lang="fr-FR"/>
                    </a:p>
                  </a:txBody>
                  <a:tcPr/>
                </a:tc>
                <a:extLst>
                  <a:ext uri="{0D108BD9-81ED-4DB2-BD59-A6C34878D82A}">
                    <a16:rowId xmlns:a16="http://schemas.microsoft.com/office/drawing/2014/main" val="3290076511"/>
                  </a:ext>
                </a:extLst>
              </a:tr>
            </a:tbl>
          </a:graphicData>
        </a:graphic>
      </p:graphicFrame>
    </p:spTree>
    <p:extLst>
      <p:ext uri="{BB962C8B-B14F-4D97-AF65-F5344CB8AC3E}">
        <p14:creationId xmlns:p14="http://schemas.microsoft.com/office/powerpoint/2010/main" val="23149902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0689" y="419100"/>
            <a:ext cx="9813924" cy="733807"/>
          </a:xfrm>
        </p:spPr>
        <p:txBody>
          <a:bodyPr>
            <a:normAutofit fontScale="90000"/>
          </a:bodyPr>
          <a:lstStyle/>
          <a:p>
            <a:r>
              <a:rPr lang="fr-FR" b="1" dirty="0" smtClean="0"/>
              <a:t>E33 – Des compétences à la note à l’épreuve</a:t>
            </a:r>
            <a:endParaRPr lang="fr-FR" b="1" dirty="0"/>
          </a:p>
        </p:txBody>
      </p:sp>
      <p:sp>
        <p:nvSpPr>
          <p:cNvPr id="4" name="Espace réservé de la date 3"/>
          <p:cNvSpPr>
            <a:spLocks noGrp="1"/>
          </p:cNvSpPr>
          <p:nvPr>
            <p:ph type="dt" sz="half" idx="10"/>
          </p:nvPr>
        </p:nvSpPr>
        <p:spPr/>
        <p:txBody>
          <a:bodyPr/>
          <a:lstStyle/>
          <a:p>
            <a:r>
              <a:rPr lang="fr-FR" sz="1100" b="1" dirty="0" smtClean="0"/>
              <a:t>22/09/2020</a:t>
            </a:r>
            <a:endParaRPr lang="fr-FR" b="1" dirty="0"/>
          </a:p>
        </p:txBody>
      </p:sp>
      <p:sp>
        <p:nvSpPr>
          <p:cNvPr id="5" name="Espace réservé du pied de page 4"/>
          <p:cNvSpPr>
            <a:spLocks noGrp="1"/>
          </p:cNvSpPr>
          <p:nvPr>
            <p:ph type="ftr" sz="quarter" idx="11"/>
          </p:nvPr>
        </p:nvSpPr>
        <p:spPr>
          <a:xfrm>
            <a:off x="2589212" y="6135808"/>
            <a:ext cx="2711451" cy="365125"/>
          </a:xfrm>
        </p:spPr>
        <p:txBody>
          <a:bodyPr/>
          <a:lstStyle/>
          <a:p>
            <a:r>
              <a:rPr lang="fr-FR" sz="1100" b="1" dirty="0" smtClean="0"/>
              <a:t>BTS MHR - Réunion de barème E31 </a:t>
            </a:r>
            <a:endParaRPr lang="fr-FR" sz="1100" b="1"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16</a:t>
            </a:fld>
            <a:endParaRPr lang="fr-FR"/>
          </a:p>
        </p:txBody>
      </p:sp>
      <p:graphicFrame>
        <p:nvGraphicFramePr>
          <p:cNvPr id="3" name="Espace réservé du contenu 2"/>
          <p:cNvGraphicFramePr>
            <a:graphicFrameLocks noGrp="1"/>
          </p:cNvGraphicFramePr>
          <p:nvPr>
            <p:ph idx="1"/>
            <p:extLst>
              <p:ext uri="{D42A27DB-BD31-4B8C-83A1-F6EECF244321}">
                <p14:modId xmlns:p14="http://schemas.microsoft.com/office/powerpoint/2010/main" val="1584919944"/>
              </p:ext>
            </p:extLst>
          </p:nvPr>
        </p:nvGraphicFramePr>
        <p:xfrm>
          <a:off x="1070873" y="1036646"/>
          <a:ext cx="10610954" cy="5335925"/>
        </p:xfrm>
        <a:graphic>
          <a:graphicData uri="http://schemas.openxmlformats.org/drawingml/2006/table">
            <a:tbl>
              <a:tblPr firstRow="1" firstCol="1" bandRow="1"/>
              <a:tblGrid>
                <a:gridCol w="6791989">
                  <a:extLst>
                    <a:ext uri="{9D8B030D-6E8A-4147-A177-3AD203B41FA5}">
                      <a16:colId xmlns:a16="http://schemas.microsoft.com/office/drawing/2014/main" val="2924139296"/>
                    </a:ext>
                  </a:extLst>
                </a:gridCol>
                <a:gridCol w="1031756">
                  <a:extLst>
                    <a:ext uri="{9D8B030D-6E8A-4147-A177-3AD203B41FA5}">
                      <a16:colId xmlns:a16="http://schemas.microsoft.com/office/drawing/2014/main" val="3845185308"/>
                    </a:ext>
                  </a:extLst>
                </a:gridCol>
                <a:gridCol w="1012197">
                  <a:extLst>
                    <a:ext uri="{9D8B030D-6E8A-4147-A177-3AD203B41FA5}">
                      <a16:colId xmlns:a16="http://schemas.microsoft.com/office/drawing/2014/main" val="3958004973"/>
                    </a:ext>
                  </a:extLst>
                </a:gridCol>
                <a:gridCol w="929069">
                  <a:extLst>
                    <a:ext uri="{9D8B030D-6E8A-4147-A177-3AD203B41FA5}">
                      <a16:colId xmlns:a16="http://schemas.microsoft.com/office/drawing/2014/main" val="3257984515"/>
                    </a:ext>
                  </a:extLst>
                </a:gridCol>
                <a:gridCol w="845943">
                  <a:extLst>
                    <a:ext uri="{9D8B030D-6E8A-4147-A177-3AD203B41FA5}">
                      <a16:colId xmlns:a16="http://schemas.microsoft.com/office/drawing/2014/main" val="3046471629"/>
                    </a:ext>
                  </a:extLst>
                </a:gridCol>
              </a:tblGrid>
              <a:tr h="273927">
                <a:tc gridSpan="5">
                  <a:txBody>
                    <a:bodyPr/>
                    <a:lstStyle/>
                    <a:p>
                      <a:pPr algn="ctr">
                        <a:spcAft>
                          <a:spcPts val="0"/>
                        </a:spcAft>
                      </a:pPr>
                      <a:r>
                        <a:rPr lang="fr-CA" sz="900" b="1">
                          <a:effectLst/>
                          <a:latin typeface="Arial" panose="020B0604020202020204" pitchFamily="34" charset="0"/>
                          <a:ea typeface="Times New Roman" panose="02020603050405020304" pitchFamily="18" charset="0"/>
                          <a:cs typeface="Univers 55"/>
                        </a:rPr>
                        <a:t>BTS Management en hôtellerie restauration – Session 2020</a:t>
                      </a:r>
                      <a:endParaRPr lang="fr-FR" sz="12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71166753"/>
                  </a:ext>
                </a:extLst>
              </a:tr>
              <a:tr h="273927">
                <a:tc gridSpan="5">
                  <a:txBody>
                    <a:bodyPr/>
                    <a:lstStyle/>
                    <a:p>
                      <a:pPr algn="ctr">
                        <a:spcAft>
                          <a:spcPts val="0"/>
                        </a:spcAft>
                      </a:pPr>
                      <a:r>
                        <a:rPr lang="fr-CA" sz="1200" b="1">
                          <a:effectLst/>
                          <a:latin typeface="Arial" panose="020B0604020202020204" pitchFamily="34" charset="0"/>
                          <a:ea typeface="Times New Roman" panose="02020603050405020304" pitchFamily="18" charset="0"/>
                          <a:cs typeface="Univers 55"/>
                        </a:rPr>
                        <a:t>Épreuve ponctuelle E33 – Management de la production de services en hôtellerie restauration</a:t>
                      </a:r>
                      <a:endParaRPr lang="fr-FR" sz="12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535221088"/>
                  </a:ext>
                </a:extLst>
              </a:tr>
              <a:tr h="273927">
                <a:tc gridSpan="5">
                  <a:txBody>
                    <a:bodyPr/>
                    <a:lstStyle/>
                    <a:p>
                      <a:pPr algn="ctr">
                        <a:spcAft>
                          <a:spcPts val="0"/>
                        </a:spcAft>
                      </a:pPr>
                      <a:r>
                        <a:rPr lang="fr-CA" sz="1100" b="1">
                          <a:effectLst/>
                          <a:latin typeface="Arial" panose="020B0604020202020204" pitchFamily="34" charset="0"/>
                          <a:ea typeface="Times New Roman" panose="02020603050405020304" pitchFamily="18" charset="0"/>
                          <a:cs typeface="Univers 55"/>
                        </a:rPr>
                        <a:t>Grille d’évaluation</a:t>
                      </a:r>
                      <a:endParaRPr lang="fr-FR" sz="12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116312613"/>
                  </a:ext>
                </a:extLst>
              </a:tr>
              <a:tr h="1334638">
                <a:tc>
                  <a:txBody>
                    <a:bodyPr/>
                    <a:lstStyle/>
                    <a:p>
                      <a:pPr algn="ctr">
                        <a:spcBef>
                          <a:spcPts val="600"/>
                        </a:spcBef>
                        <a:spcAft>
                          <a:spcPts val="600"/>
                        </a:spcAft>
                      </a:pPr>
                      <a:r>
                        <a:rPr lang="fr-CA" sz="1600" b="1" dirty="0">
                          <a:effectLst/>
                          <a:latin typeface="Arial" panose="020B0604020202020204" pitchFamily="34" charset="0"/>
                          <a:ea typeface="Times New Roman" panose="02020603050405020304" pitchFamily="18" charset="0"/>
                          <a:cs typeface="Univers 55"/>
                        </a:rPr>
                        <a:t>				Appréciations</a:t>
                      </a:r>
                      <a:endParaRPr lang="fr-FR" sz="1600" dirty="0">
                        <a:effectLst/>
                        <a:latin typeface="Charter BT"/>
                        <a:ea typeface="Times New Roman" panose="02020603050405020304" pitchFamily="18" charset="0"/>
                        <a:cs typeface="Univers 55"/>
                      </a:endParaRPr>
                    </a:p>
                    <a:p>
                      <a:pPr algn="just">
                        <a:spcBef>
                          <a:spcPts val="600"/>
                        </a:spcBef>
                        <a:spcAft>
                          <a:spcPts val="600"/>
                        </a:spcAft>
                      </a:pPr>
                      <a:r>
                        <a:rPr lang="fr-CA" sz="1600" dirty="0">
                          <a:effectLst/>
                          <a:latin typeface="Arial" panose="020B0604020202020204" pitchFamily="34" charset="0"/>
                          <a:ea typeface="Times New Roman" panose="02020603050405020304" pitchFamily="18" charset="0"/>
                          <a:cs typeface="Univers 55"/>
                        </a:rPr>
                        <a:t>Apprécier, dans les réponses du candidat à la problématique posée par l’enseignant, la qualité et l’efficacité de la démarche mise en œuvre, la qualité et la pertinence du travail écrit réalisé, la qualité de l’adaptation du candidat à la spécificité de la situation décrite, à travers ses compétences à :</a:t>
                      </a:r>
                      <a:endParaRPr lang="fr-FR" sz="1600" dirty="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Maîtrise insuffisante</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Maîtrise fragile</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Maîtrise satisfaisante</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Très bonne maîtrise</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652864005"/>
                  </a:ext>
                </a:extLst>
              </a:tr>
              <a:tr h="473820">
                <a:tc>
                  <a:txBody>
                    <a:bodyPr/>
                    <a:lstStyle/>
                    <a:p>
                      <a:pPr algn="just">
                        <a:spcBef>
                          <a:spcPts val="600"/>
                        </a:spcBef>
                        <a:spcAft>
                          <a:spcPts val="600"/>
                        </a:spcAft>
                      </a:pPr>
                      <a:r>
                        <a:rPr lang="fr-CA" sz="1600">
                          <a:effectLst/>
                          <a:latin typeface="Arial" panose="020B0604020202020204" pitchFamily="34" charset="0"/>
                          <a:ea typeface="Times New Roman" panose="02020603050405020304" pitchFamily="18" charset="0"/>
                          <a:cs typeface="Univers 55"/>
                        </a:rPr>
                        <a:t>Comprendre techniquement le contexte professionnel proposé.</a:t>
                      </a:r>
                      <a:endParaRPr lang="fr-FR" sz="16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09807133"/>
                  </a:ext>
                </a:extLst>
              </a:tr>
              <a:tr h="521626">
                <a:tc>
                  <a:txBody>
                    <a:bodyPr/>
                    <a:lstStyle/>
                    <a:p>
                      <a:pPr algn="just">
                        <a:spcBef>
                          <a:spcPts val="600"/>
                        </a:spcBef>
                        <a:spcAft>
                          <a:spcPts val="600"/>
                        </a:spcAft>
                      </a:pPr>
                      <a:r>
                        <a:rPr lang="fr-CA" sz="1600">
                          <a:effectLst/>
                          <a:latin typeface="Arial" panose="020B0604020202020204" pitchFamily="34" charset="0"/>
                          <a:ea typeface="Times New Roman" panose="02020603050405020304" pitchFamily="18" charset="0"/>
                          <a:cs typeface="Univers 55"/>
                        </a:rPr>
                        <a:t>Dégager une problématique managériale</a:t>
                      </a:r>
                      <a:endParaRPr lang="fr-FR" sz="16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700495783"/>
                  </a:ext>
                </a:extLst>
              </a:tr>
              <a:tr h="510837">
                <a:tc>
                  <a:txBody>
                    <a:bodyPr/>
                    <a:lstStyle/>
                    <a:p>
                      <a:pPr algn="just">
                        <a:spcBef>
                          <a:spcPts val="600"/>
                        </a:spcBef>
                        <a:spcAft>
                          <a:spcPts val="600"/>
                        </a:spcAft>
                      </a:pPr>
                      <a:r>
                        <a:rPr lang="fr-CA" sz="1600">
                          <a:effectLst/>
                          <a:latin typeface="Arial" panose="020B0604020202020204" pitchFamily="34" charset="0"/>
                          <a:ea typeface="Times New Roman" panose="02020603050405020304" pitchFamily="18" charset="0"/>
                          <a:cs typeface="Univers 55"/>
                        </a:rPr>
                        <a:t>Effectuer les traitements et les analyses pertinentes en matière de management opérationnel.</a:t>
                      </a:r>
                      <a:endParaRPr lang="fr-FR" sz="1600">
                        <a:effectLst/>
                        <a:latin typeface="Charter BT"/>
                        <a:ea typeface="Times New Roman" panose="02020603050405020304" pitchFamily="18" charset="0"/>
                        <a:cs typeface="Univers 55"/>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148164758"/>
                  </a:ext>
                </a:extLst>
              </a:tr>
              <a:tr h="569818">
                <a:tc>
                  <a:txBody>
                    <a:bodyPr/>
                    <a:lstStyle/>
                    <a:p>
                      <a:pPr algn="just">
                        <a:spcBef>
                          <a:spcPts val="600"/>
                        </a:spcBef>
                        <a:spcAft>
                          <a:spcPts val="600"/>
                        </a:spcAft>
                      </a:pPr>
                      <a:r>
                        <a:rPr lang="fr-CA" sz="1600">
                          <a:effectLst/>
                          <a:latin typeface="Arial" panose="020B0604020202020204" pitchFamily="34" charset="0"/>
                          <a:ea typeface="Times New Roman" panose="02020603050405020304" pitchFamily="18" charset="0"/>
                          <a:cs typeface="Univers 55"/>
                        </a:rPr>
                        <a:t>Apporter une solution, formuler et rédiger des recommandations pertinentes de nature à éclairer la prise de décision.</a:t>
                      </a:r>
                      <a:endParaRPr lang="fr-FR" sz="16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49470765"/>
                  </a:ext>
                </a:extLst>
              </a:tr>
              <a:tr h="510837">
                <a:tc>
                  <a:txBody>
                    <a:bodyPr/>
                    <a:lstStyle/>
                    <a:p>
                      <a:pPr algn="just">
                        <a:spcBef>
                          <a:spcPts val="600"/>
                        </a:spcBef>
                        <a:spcAft>
                          <a:spcPts val="600"/>
                        </a:spcAft>
                      </a:pPr>
                      <a:r>
                        <a:rPr lang="fr-CA" sz="1600" dirty="0">
                          <a:effectLst/>
                          <a:latin typeface="Arial" panose="020B0604020202020204" pitchFamily="34" charset="0"/>
                          <a:ea typeface="Times New Roman" panose="02020603050405020304" pitchFamily="18" charset="0"/>
                          <a:cs typeface="Univers 55"/>
                        </a:rPr>
                        <a:t>Synthétiser son analyse du contexte managérial.</a:t>
                      </a:r>
                      <a:endParaRPr lang="fr-FR" sz="1600" dirty="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85755201"/>
                  </a:ext>
                </a:extLst>
              </a:tr>
              <a:tr h="311766">
                <a:tc gridSpan="3">
                  <a:txBody>
                    <a:bodyPr/>
                    <a:lstStyle/>
                    <a:p>
                      <a:pPr algn="r">
                        <a:spcAft>
                          <a:spcPts val="0"/>
                        </a:spcAft>
                      </a:pPr>
                      <a:r>
                        <a:rPr lang="fr-CA" sz="1200" b="1">
                          <a:effectLst/>
                          <a:latin typeface="Arial" panose="020B0604020202020204" pitchFamily="34" charset="0"/>
                          <a:ea typeface="Times New Roman" panose="02020603050405020304" pitchFamily="18" charset="0"/>
                          <a:cs typeface="Univers 55"/>
                        </a:rPr>
                        <a:t>Proposition de note</a:t>
                      </a:r>
                      <a:endParaRPr lang="fr-FR" sz="12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gridSpan="2">
                  <a:txBody>
                    <a:bodyPr/>
                    <a:lstStyle/>
                    <a:p>
                      <a:pPr algn="r">
                        <a:spcAft>
                          <a:spcPts val="0"/>
                        </a:spcAft>
                      </a:pPr>
                      <a:r>
                        <a:rPr lang="fr-CA" sz="1200" b="1" dirty="0">
                          <a:effectLst/>
                          <a:latin typeface="Arial" panose="020B0604020202020204" pitchFamily="34" charset="0"/>
                          <a:ea typeface="Times New Roman" panose="02020603050405020304" pitchFamily="18" charset="0"/>
                          <a:cs typeface="Univers 55"/>
                        </a:rPr>
                        <a:t>	/ 20</a:t>
                      </a:r>
                      <a:endParaRPr lang="fr-FR" sz="1200" dirty="0">
                        <a:effectLst/>
                        <a:latin typeface="Charter BT"/>
                        <a:ea typeface="Times New Roman" panose="02020603050405020304" pitchFamily="18" charset="0"/>
                        <a:cs typeface="Univers 55"/>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bg1"/>
                    </a:solidFill>
                  </a:tcPr>
                </a:tc>
                <a:tc hMerge="1">
                  <a:txBody>
                    <a:bodyPr/>
                    <a:lstStyle/>
                    <a:p>
                      <a:endParaRPr lang="fr-FR"/>
                    </a:p>
                  </a:txBody>
                  <a:tcPr/>
                </a:tc>
                <a:extLst>
                  <a:ext uri="{0D108BD9-81ED-4DB2-BD59-A6C34878D82A}">
                    <a16:rowId xmlns:a16="http://schemas.microsoft.com/office/drawing/2014/main" val="3290076511"/>
                  </a:ext>
                </a:extLst>
              </a:tr>
            </a:tbl>
          </a:graphicData>
        </a:graphic>
      </p:graphicFrame>
    </p:spTree>
    <p:extLst>
      <p:ext uri="{BB962C8B-B14F-4D97-AF65-F5344CB8AC3E}">
        <p14:creationId xmlns:p14="http://schemas.microsoft.com/office/powerpoint/2010/main" val="16077162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0689" y="419100"/>
            <a:ext cx="9813924" cy="733807"/>
          </a:xfrm>
        </p:spPr>
        <p:txBody>
          <a:bodyPr>
            <a:normAutofit fontScale="90000"/>
          </a:bodyPr>
          <a:lstStyle/>
          <a:p>
            <a:r>
              <a:rPr lang="fr-FR" b="1" dirty="0" smtClean="0"/>
              <a:t>E33 – Des compétences à la note à l’épreuve</a:t>
            </a:r>
            <a:endParaRPr lang="fr-FR" b="1" dirty="0"/>
          </a:p>
        </p:txBody>
      </p:sp>
      <p:sp>
        <p:nvSpPr>
          <p:cNvPr id="4" name="Espace réservé de la date 3"/>
          <p:cNvSpPr>
            <a:spLocks noGrp="1"/>
          </p:cNvSpPr>
          <p:nvPr>
            <p:ph type="dt" sz="half" idx="10"/>
          </p:nvPr>
        </p:nvSpPr>
        <p:spPr/>
        <p:txBody>
          <a:bodyPr/>
          <a:lstStyle/>
          <a:p>
            <a:r>
              <a:rPr lang="fr-FR" sz="1100" b="1" dirty="0" smtClean="0"/>
              <a:t>22/09/2020</a:t>
            </a:r>
            <a:endParaRPr lang="fr-FR" b="1" dirty="0"/>
          </a:p>
        </p:txBody>
      </p:sp>
      <p:sp>
        <p:nvSpPr>
          <p:cNvPr id="5" name="Espace réservé du pied de page 4"/>
          <p:cNvSpPr>
            <a:spLocks noGrp="1"/>
          </p:cNvSpPr>
          <p:nvPr>
            <p:ph type="ftr" sz="quarter" idx="11"/>
          </p:nvPr>
        </p:nvSpPr>
        <p:spPr>
          <a:xfrm>
            <a:off x="2589212" y="6135808"/>
            <a:ext cx="2711451" cy="365125"/>
          </a:xfrm>
        </p:spPr>
        <p:txBody>
          <a:bodyPr/>
          <a:lstStyle/>
          <a:p>
            <a:r>
              <a:rPr lang="fr-FR" sz="1100" b="1" dirty="0" smtClean="0"/>
              <a:t>BTS MHR - Réunion de barème E31 </a:t>
            </a:r>
            <a:endParaRPr lang="fr-FR" sz="1100" b="1"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17</a:t>
            </a:fld>
            <a:endParaRPr lang="fr-FR"/>
          </a:p>
        </p:txBody>
      </p:sp>
      <p:graphicFrame>
        <p:nvGraphicFramePr>
          <p:cNvPr id="3" name="Espace réservé du contenu 2"/>
          <p:cNvGraphicFramePr>
            <a:graphicFrameLocks noGrp="1"/>
          </p:cNvGraphicFramePr>
          <p:nvPr>
            <p:ph idx="1"/>
            <p:extLst>
              <p:ext uri="{D42A27DB-BD31-4B8C-83A1-F6EECF244321}">
                <p14:modId xmlns:p14="http://schemas.microsoft.com/office/powerpoint/2010/main" val="4008640708"/>
              </p:ext>
            </p:extLst>
          </p:nvPr>
        </p:nvGraphicFramePr>
        <p:xfrm>
          <a:off x="1070873" y="1036646"/>
          <a:ext cx="10610954" cy="5335925"/>
        </p:xfrm>
        <a:graphic>
          <a:graphicData uri="http://schemas.openxmlformats.org/drawingml/2006/table">
            <a:tbl>
              <a:tblPr firstRow="1" firstCol="1" bandRow="1"/>
              <a:tblGrid>
                <a:gridCol w="6791989">
                  <a:extLst>
                    <a:ext uri="{9D8B030D-6E8A-4147-A177-3AD203B41FA5}">
                      <a16:colId xmlns:a16="http://schemas.microsoft.com/office/drawing/2014/main" val="2924139296"/>
                    </a:ext>
                  </a:extLst>
                </a:gridCol>
                <a:gridCol w="1031756">
                  <a:extLst>
                    <a:ext uri="{9D8B030D-6E8A-4147-A177-3AD203B41FA5}">
                      <a16:colId xmlns:a16="http://schemas.microsoft.com/office/drawing/2014/main" val="3845185308"/>
                    </a:ext>
                  </a:extLst>
                </a:gridCol>
                <a:gridCol w="1012197">
                  <a:extLst>
                    <a:ext uri="{9D8B030D-6E8A-4147-A177-3AD203B41FA5}">
                      <a16:colId xmlns:a16="http://schemas.microsoft.com/office/drawing/2014/main" val="3958004973"/>
                    </a:ext>
                  </a:extLst>
                </a:gridCol>
                <a:gridCol w="929069">
                  <a:extLst>
                    <a:ext uri="{9D8B030D-6E8A-4147-A177-3AD203B41FA5}">
                      <a16:colId xmlns:a16="http://schemas.microsoft.com/office/drawing/2014/main" val="3257984515"/>
                    </a:ext>
                  </a:extLst>
                </a:gridCol>
                <a:gridCol w="845943">
                  <a:extLst>
                    <a:ext uri="{9D8B030D-6E8A-4147-A177-3AD203B41FA5}">
                      <a16:colId xmlns:a16="http://schemas.microsoft.com/office/drawing/2014/main" val="3046471629"/>
                    </a:ext>
                  </a:extLst>
                </a:gridCol>
              </a:tblGrid>
              <a:tr h="273927">
                <a:tc gridSpan="5">
                  <a:txBody>
                    <a:bodyPr/>
                    <a:lstStyle/>
                    <a:p>
                      <a:pPr algn="ctr">
                        <a:spcAft>
                          <a:spcPts val="0"/>
                        </a:spcAft>
                      </a:pPr>
                      <a:r>
                        <a:rPr lang="fr-CA" sz="900" b="1">
                          <a:effectLst/>
                          <a:latin typeface="Arial" panose="020B0604020202020204" pitchFamily="34" charset="0"/>
                          <a:ea typeface="Times New Roman" panose="02020603050405020304" pitchFamily="18" charset="0"/>
                          <a:cs typeface="Univers 55"/>
                        </a:rPr>
                        <a:t>BTS Management en hôtellerie restauration – Session 2020</a:t>
                      </a:r>
                      <a:endParaRPr lang="fr-FR" sz="12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71166753"/>
                  </a:ext>
                </a:extLst>
              </a:tr>
              <a:tr h="273927">
                <a:tc gridSpan="5">
                  <a:txBody>
                    <a:bodyPr/>
                    <a:lstStyle/>
                    <a:p>
                      <a:pPr algn="ctr">
                        <a:spcAft>
                          <a:spcPts val="0"/>
                        </a:spcAft>
                      </a:pPr>
                      <a:r>
                        <a:rPr lang="fr-CA" sz="1200" b="1">
                          <a:effectLst/>
                          <a:latin typeface="Arial" panose="020B0604020202020204" pitchFamily="34" charset="0"/>
                          <a:ea typeface="Times New Roman" panose="02020603050405020304" pitchFamily="18" charset="0"/>
                          <a:cs typeface="Univers 55"/>
                        </a:rPr>
                        <a:t>Épreuve ponctuelle E33 – Management de la production de services en hôtellerie restauration</a:t>
                      </a:r>
                      <a:endParaRPr lang="fr-FR" sz="12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535221088"/>
                  </a:ext>
                </a:extLst>
              </a:tr>
              <a:tr h="273927">
                <a:tc gridSpan="5">
                  <a:txBody>
                    <a:bodyPr/>
                    <a:lstStyle/>
                    <a:p>
                      <a:pPr algn="ctr">
                        <a:spcAft>
                          <a:spcPts val="0"/>
                        </a:spcAft>
                      </a:pPr>
                      <a:r>
                        <a:rPr lang="fr-CA" sz="1100" b="1">
                          <a:effectLst/>
                          <a:latin typeface="Arial" panose="020B0604020202020204" pitchFamily="34" charset="0"/>
                          <a:ea typeface="Times New Roman" panose="02020603050405020304" pitchFamily="18" charset="0"/>
                          <a:cs typeface="Univers 55"/>
                        </a:rPr>
                        <a:t>Grille d’évaluation</a:t>
                      </a:r>
                      <a:endParaRPr lang="fr-FR" sz="12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116312613"/>
                  </a:ext>
                </a:extLst>
              </a:tr>
              <a:tr h="1334638">
                <a:tc>
                  <a:txBody>
                    <a:bodyPr/>
                    <a:lstStyle/>
                    <a:p>
                      <a:pPr algn="ctr">
                        <a:spcBef>
                          <a:spcPts val="600"/>
                        </a:spcBef>
                        <a:spcAft>
                          <a:spcPts val="600"/>
                        </a:spcAft>
                      </a:pPr>
                      <a:r>
                        <a:rPr lang="fr-CA" sz="1600" b="1" dirty="0">
                          <a:effectLst/>
                          <a:latin typeface="Arial" panose="020B0604020202020204" pitchFamily="34" charset="0"/>
                          <a:ea typeface="Times New Roman" panose="02020603050405020304" pitchFamily="18" charset="0"/>
                          <a:cs typeface="Univers 55"/>
                        </a:rPr>
                        <a:t>				Appréciations</a:t>
                      </a:r>
                      <a:endParaRPr lang="fr-FR" sz="1600" dirty="0">
                        <a:effectLst/>
                        <a:latin typeface="Charter BT"/>
                        <a:ea typeface="Times New Roman" panose="02020603050405020304" pitchFamily="18" charset="0"/>
                        <a:cs typeface="Univers 55"/>
                      </a:endParaRPr>
                    </a:p>
                    <a:p>
                      <a:pPr algn="just">
                        <a:spcBef>
                          <a:spcPts val="600"/>
                        </a:spcBef>
                        <a:spcAft>
                          <a:spcPts val="600"/>
                        </a:spcAft>
                      </a:pPr>
                      <a:r>
                        <a:rPr lang="fr-CA" sz="1600" dirty="0">
                          <a:effectLst/>
                          <a:latin typeface="Arial" panose="020B0604020202020204" pitchFamily="34" charset="0"/>
                          <a:ea typeface="Times New Roman" panose="02020603050405020304" pitchFamily="18" charset="0"/>
                          <a:cs typeface="Univers 55"/>
                        </a:rPr>
                        <a:t>Apprécier, dans les réponses du candidat à la problématique posée par l’enseignant, la qualité et l’efficacité de la démarche mise en œuvre, la qualité et la pertinence du travail écrit réalisé, la qualité de l’adaptation du candidat à la spécificité de la situation décrite, à travers ses compétences à :</a:t>
                      </a:r>
                      <a:endParaRPr lang="fr-FR" sz="1600" dirty="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Maîtrise insuffisante</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Maîtrise fragile</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Maîtrise satisfaisante</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p>
                      <a:pPr algn="ctr">
                        <a:spcBef>
                          <a:spcPts val="600"/>
                        </a:spcBef>
                        <a:spcAft>
                          <a:spcPts val="600"/>
                        </a:spcAft>
                      </a:pPr>
                      <a:r>
                        <a:rPr lang="fr-CA" sz="900" b="1">
                          <a:effectLst/>
                          <a:latin typeface="Arial" panose="020B0604020202020204" pitchFamily="34" charset="0"/>
                          <a:ea typeface="Times New Roman" panose="02020603050405020304" pitchFamily="18" charset="0"/>
                          <a:cs typeface="Univers 55"/>
                        </a:rPr>
                        <a:t>Très bonne maîtrise</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652864005"/>
                  </a:ext>
                </a:extLst>
              </a:tr>
              <a:tr h="473820">
                <a:tc>
                  <a:txBody>
                    <a:bodyPr/>
                    <a:lstStyle/>
                    <a:p>
                      <a:pPr algn="just">
                        <a:spcBef>
                          <a:spcPts val="600"/>
                        </a:spcBef>
                        <a:spcAft>
                          <a:spcPts val="600"/>
                        </a:spcAft>
                      </a:pPr>
                      <a:r>
                        <a:rPr lang="fr-CA" sz="1600">
                          <a:effectLst/>
                          <a:latin typeface="Arial" panose="020B0604020202020204" pitchFamily="34" charset="0"/>
                          <a:ea typeface="Times New Roman" panose="02020603050405020304" pitchFamily="18" charset="0"/>
                          <a:cs typeface="Univers 55"/>
                        </a:rPr>
                        <a:t>Comprendre techniquement le contexte professionnel proposé.</a:t>
                      </a:r>
                      <a:endParaRPr lang="fr-FR" sz="16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09807133"/>
                  </a:ext>
                </a:extLst>
              </a:tr>
              <a:tr h="521626">
                <a:tc>
                  <a:txBody>
                    <a:bodyPr/>
                    <a:lstStyle/>
                    <a:p>
                      <a:pPr algn="just">
                        <a:spcBef>
                          <a:spcPts val="600"/>
                        </a:spcBef>
                        <a:spcAft>
                          <a:spcPts val="600"/>
                        </a:spcAft>
                      </a:pPr>
                      <a:r>
                        <a:rPr lang="fr-CA" sz="1600">
                          <a:effectLst/>
                          <a:latin typeface="Arial" panose="020B0604020202020204" pitchFamily="34" charset="0"/>
                          <a:ea typeface="Times New Roman" panose="02020603050405020304" pitchFamily="18" charset="0"/>
                          <a:cs typeface="Univers 55"/>
                        </a:rPr>
                        <a:t>Dégager une problématique managériale</a:t>
                      </a:r>
                      <a:endParaRPr lang="fr-FR" sz="16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700495783"/>
                  </a:ext>
                </a:extLst>
              </a:tr>
              <a:tr h="510837">
                <a:tc>
                  <a:txBody>
                    <a:bodyPr/>
                    <a:lstStyle/>
                    <a:p>
                      <a:pPr algn="just">
                        <a:spcBef>
                          <a:spcPts val="600"/>
                        </a:spcBef>
                        <a:spcAft>
                          <a:spcPts val="600"/>
                        </a:spcAft>
                      </a:pPr>
                      <a:r>
                        <a:rPr lang="fr-CA" sz="1600">
                          <a:effectLst/>
                          <a:latin typeface="Arial" panose="020B0604020202020204" pitchFamily="34" charset="0"/>
                          <a:ea typeface="Times New Roman" panose="02020603050405020304" pitchFamily="18" charset="0"/>
                          <a:cs typeface="Univers 55"/>
                        </a:rPr>
                        <a:t>Effectuer les traitements et les analyses pertinentes en matière de management opérationnel.</a:t>
                      </a:r>
                      <a:endParaRPr lang="fr-FR" sz="1600">
                        <a:effectLst/>
                        <a:latin typeface="Charter BT"/>
                        <a:ea typeface="Times New Roman" panose="02020603050405020304" pitchFamily="18" charset="0"/>
                        <a:cs typeface="Univers 55"/>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148164758"/>
                  </a:ext>
                </a:extLst>
              </a:tr>
              <a:tr h="569818">
                <a:tc>
                  <a:txBody>
                    <a:bodyPr/>
                    <a:lstStyle/>
                    <a:p>
                      <a:pPr algn="just">
                        <a:spcBef>
                          <a:spcPts val="600"/>
                        </a:spcBef>
                        <a:spcAft>
                          <a:spcPts val="600"/>
                        </a:spcAft>
                      </a:pPr>
                      <a:r>
                        <a:rPr lang="fr-CA" sz="1600">
                          <a:effectLst/>
                          <a:latin typeface="Arial" panose="020B0604020202020204" pitchFamily="34" charset="0"/>
                          <a:ea typeface="Times New Roman" panose="02020603050405020304" pitchFamily="18" charset="0"/>
                          <a:cs typeface="Univers 55"/>
                        </a:rPr>
                        <a:t>Apporter une solution, formuler et rédiger des recommandations pertinentes de nature à éclairer la prise de décision.</a:t>
                      </a:r>
                      <a:endParaRPr lang="fr-FR" sz="160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49470765"/>
                  </a:ext>
                </a:extLst>
              </a:tr>
              <a:tr h="510837">
                <a:tc>
                  <a:txBody>
                    <a:bodyPr/>
                    <a:lstStyle/>
                    <a:p>
                      <a:pPr algn="just">
                        <a:spcBef>
                          <a:spcPts val="600"/>
                        </a:spcBef>
                        <a:spcAft>
                          <a:spcPts val="600"/>
                        </a:spcAft>
                      </a:pPr>
                      <a:r>
                        <a:rPr lang="fr-CA" sz="1600" dirty="0">
                          <a:effectLst/>
                          <a:latin typeface="Arial" panose="020B0604020202020204" pitchFamily="34" charset="0"/>
                          <a:ea typeface="Times New Roman" panose="02020603050405020304" pitchFamily="18" charset="0"/>
                          <a:cs typeface="Univers 55"/>
                        </a:rPr>
                        <a:t>Synthétiser son analyse du contexte managérial.</a:t>
                      </a:r>
                      <a:endParaRPr lang="fr-FR" sz="1600" dirty="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dirty="0">
                          <a:effectLst/>
                          <a:latin typeface="Arial" panose="020B0604020202020204" pitchFamily="34" charset="0"/>
                          <a:ea typeface="Times New Roman" panose="02020603050405020304" pitchFamily="18" charset="0"/>
                          <a:cs typeface="Univers 55"/>
                        </a:rPr>
                        <a:t> </a:t>
                      </a:r>
                      <a:endParaRPr lang="fr-FR" sz="12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spcBef>
                          <a:spcPts val="600"/>
                        </a:spcBef>
                        <a:spcAft>
                          <a:spcPts val="600"/>
                        </a:spcAft>
                      </a:pPr>
                      <a:r>
                        <a:rPr lang="fr-CA" sz="1200">
                          <a:effectLst/>
                          <a:latin typeface="Arial" panose="020B0604020202020204" pitchFamily="34" charset="0"/>
                          <a:ea typeface="Times New Roman" panose="02020603050405020304" pitchFamily="18" charset="0"/>
                          <a:cs typeface="Univers 55"/>
                        </a:rPr>
                        <a:t> </a:t>
                      </a:r>
                      <a:endParaRPr lang="fr-FR" sz="12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85755201"/>
                  </a:ext>
                </a:extLst>
              </a:tr>
              <a:tr h="311766">
                <a:tc gridSpan="3">
                  <a:txBody>
                    <a:bodyPr/>
                    <a:lstStyle/>
                    <a:p>
                      <a:pPr algn="r">
                        <a:spcAft>
                          <a:spcPts val="0"/>
                        </a:spcAft>
                      </a:pPr>
                      <a:r>
                        <a:rPr lang="fr-CA" sz="1200" b="1" dirty="0">
                          <a:effectLst/>
                          <a:latin typeface="Arial" panose="020B0604020202020204" pitchFamily="34" charset="0"/>
                          <a:ea typeface="Times New Roman" panose="02020603050405020304" pitchFamily="18" charset="0"/>
                          <a:cs typeface="Univers 55"/>
                        </a:rPr>
                        <a:t>Proposition de note</a:t>
                      </a:r>
                      <a:endParaRPr lang="fr-FR" sz="1200" dirty="0">
                        <a:effectLst/>
                        <a:latin typeface="Charter BT"/>
                        <a:ea typeface="Times New Roman" panose="02020603050405020304" pitchFamily="18" charset="0"/>
                        <a:cs typeface="Univers 55"/>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1">
                        <a:lumMod val="40000"/>
                        <a:lumOff val="60000"/>
                      </a:schemeClr>
                    </a:solidFill>
                  </a:tcPr>
                </a:tc>
                <a:tc hMerge="1">
                  <a:txBody>
                    <a:bodyPr/>
                    <a:lstStyle/>
                    <a:p>
                      <a:endParaRPr lang="fr-FR"/>
                    </a:p>
                  </a:txBody>
                  <a:tcPr/>
                </a:tc>
                <a:tc hMerge="1">
                  <a:txBody>
                    <a:bodyPr/>
                    <a:lstStyle/>
                    <a:p>
                      <a:endParaRPr lang="fr-FR"/>
                    </a:p>
                  </a:txBody>
                  <a:tcPr/>
                </a:tc>
                <a:tc gridSpan="2">
                  <a:txBody>
                    <a:bodyPr/>
                    <a:lstStyle/>
                    <a:p>
                      <a:pPr algn="r">
                        <a:spcAft>
                          <a:spcPts val="0"/>
                        </a:spcAft>
                      </a:pPr>
                      <a:r>
                        <a:rPr lang="fr-CA" sz="1200" b="1" dirty="0" smtClean="0">
                          <a:effectLst/>
                          <a:latin typeface="Arial" panose="020B0604020202020204" pitchFamily="34" charset="0"/>
                          <a:ea typeface="Times New Roman" panose="02020603050405020304" pitchFamily="18" charset="0"/>
                          <a:cs typeface="Univers 55"/>
                        </a:rPr>
                        <a:t>15</a:t>
                      </a:r>
                      <a:r>
                        <a:rPr lang="fr-CA" sz="1200" b="1" dirty="0">
                          <a:effectLst/>
                          <a:latin typeface="Arial" panose="020B0604020202020204" pitchFamily="34" charset="0"/>
                          <a:ea typeface="Times New Roman" panose="02020603050405020304" pitchFamily="18" charset="0"/>
                          <a:cs typeface="Univers 55"/>
                        </a:rPr>
                        <a:t>	/ 20</a:t>
                      </a:r>
                      <a:endParaRPr lang="fr-FR" sz="1200" dirty="0">
                        <a:effectLst/>
                        <a:latin typeface="Charter BT"/>
                        <a:ea typeface="Times New Roman" panose="02020603050405020304" pitchFamily="18" charset="0"/>
                        <a:cs typeface="Univers 55"/>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solidFill>
                      <a:schemeClr val="accent1">
                        <a:lumMod val="40000"/>
                        <a:lumOff val="60000"/>
                      </a:schemeClr>
                    </a:solidFill>
                  </a:tcPr>
                </a:tc>
                <a:tc hMerge="1">
                  <a:txBody>
                    <a:bodyPr/>
                    <a:lstStyle/>
                    <a:p>
                      <a:endParaRPr lang="fr-FR"/>
                    </a:p>
                  </a:txBody>
                  <a:tcPr/>
                </a:tc>
                <a:extLst>
                  <a:ext uri="{0D108BD9-81ED-4DB2-BD59-A6C34878D82A}">
                    <a16:rowId xmlns:a16="http://schemas.microsoft.com/office/drawing/2014/main" val="3290076511"/>
                  </a:ext>
                </a:extLst>
              </a:tr>
            </a:tbl>
          </a:graphicData>
        </a:graphic>
      </p:graphicFrame>
      <p:sp>
        <p:nvSpPr>
          <p:cNvPr id="7" name="ZoneTexte 6"/>
          <p:cNvSpPr txBox="1"/>
          <p:nvPr/>
        </p:nvSpPr>
        <p:spPr>
          <a:xfrm>
            <a:off x="1109893" y="2348593"/>
            <a:ext cx="4538663" cy="1754326"/>
          </a:xfrm>
          <a:prstGeom prst="rect">
            <a:avLst/>
          </a:prstGeom>
          <a:solidFill>
            <a:schemeClr val="accent1">
              <a:lumMod val="40000"/>
              <a:lumOff val="60000"/>
            </a:schemeClr>
          </a:solidFill>
        </p:spPr>
        <p:txBody>
          <a:bodyPr wrap="square" rtlCol="0">
            <a:spAutoFit/>
          </a:bodyPr>
          <a:lstStyle/>
          <a:p>
            <a:r>
              <a:rPr lang="fr-FR" b="1" dirty="0" smtClean="0"/>
              <a:t>Une évaluation comportant 15 cases validées sur les 20 de la grille se voit transformer en note :</a:t>
            </a:r>
          </a:p>
          <a:p>
            <a:endParaRPr lang="fr-FR" b="1" dirty="0" smtClean="0"/>
          </a:p>
          <a:p>
            <a:r>
              <a:rPr lang="fr-FR" b="1" dirty="0" smtClean="0">
                <a:sym typeface="Wingdings" panose="05000000000000000000" pitchFamily="2" charset="2"/>
              </a:rPr>
              <a:t></a:t>
            </a:r>
            <a:r>
              <a:rPr lang="fr-FR" b="1" dirty="0" smtClean="0"/>
              <a:t> 15 points sur 20 </a:t>
            </a:r>
          </a:p>
          <a:p>
            <a:endParaRPr lang="fr-FR" dirty="0"/>
          </a:p>
        </p:txBody>
      </p:sp>
    </p:spTree>
    <p:extLst>
      <p:ext uri="{BB962C8B-B14F-4D97-AF65-F5344CB8AC3E}">
        <p14:creationId xmlns:p14="http://schemas.microsoft.com/office/powerpoint/2010/main" val="34029245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smtClean="0"/>
              <a:t>BTS MHR - Réunion de barème E31 </a:t>
            </a:r>
            <a:endParaRPr lang="fr-FR"/>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18</a:t>
            </a:fld>
            <a:endParaRPr lang="fr-FR"/>
          </a:p>
        </p:txBody>
      </p:sp>
      <p:graphicFrame>
        <p:nvGraphicFramePr>
          <p:cNvPr id="8" name="Tableau 7"/>
          <p:cNvGraphicFramePr>
            <a:graphicFrameLocks noGrp="1"/>
          </p:cNvGraphicFramePr>
          <p:nvPr>
            <p:extLst>
              <p:ext uri="{D42A27DB-BD31-4B8C-83A1-F6EECF244321}">
                <p14:modId xmlns:p14="http://schemas.microsoft.com/office/powerpoint/2010/main" val="105738144"/>
              </p:ext>
            </p:extLst>
          </p:nvPr>
        </p:nvGraphicFramePr>
        <p:xfrm>
          <a:off x="1311579" y="259983"/>
          <a:ext cx="10385548" cy="6648504"/>
        </p:xfrm>
        <a:graphic>
          <a:graphicData uri="http://schemas.openxmlformats.org/drawingml/2006/table">
            <a:tbl>
              <a:tblPr/>
              <a:tblGrid>
                <a:gridCol w="1509840">
                  <a:extLst>
                    <a:ext uri="{9D8B030D-6E8A-4147-A177-3AD203B41FA5}">
                      <a16:colId xmlns:a16="http://schemas.microsoft.com/office/drawing/2014/main" val="3237531480"/>
                    </a:ext>
                  </a:extLst>
                </a:gridCol>
                <a:gridCol w="2613610">
                  <a:extLst>
                    <a:ext uri="{9D8B030D-6E8A-4147-A177-3AD203B41FA5}">
                      <a16:colId xmlns:a16="http://schemas.microsoft.com/office/drawing/2014/main" val="2737683441"/>
                    </a:ext>
                  </a:extLst>
                </a:gridCol>
                <a:gridCol w="1679825">
                  <a:extLst>
                    <a:ext uri="{9D8B030D-6E8A-4147-A177-3AD203B41FA5}">
                      <a16:colId xmlns:a16="http://schemas.microsoft.com/office/drawing/2014/main" val="3449270995"/>
                    </a:ext>
                  </a:extLst>
                </a:gridCol>
                <a:gridCol w="1448656">
                  <a:extLst>
                    <a:ext uri="{9D8B030D-6E8A-4147-A177-3AD203B41FA5}">
                      <a16:colId xmlns:a16="http://schemas.microsoft.com/office/drawing/2014/main" val="3352309143"/>
                    </a:ext>
                  </a:extLst>
                </a:gridCol>
                <a:gridCol w="1561672">
                  <a:extLst>
                    <a:ext uri="{9D8B030D-6E8A-4147-A177-3AD203B41FA5}">
                      <a16:colId xmlns:a16="http://schemas.microsoft.com/office/drawing/2014/main" val="4217702036"/>
                    </a:ext>
                  </a:extLst>
                </a:gridCol>
                <a:gridCol w="1571945">
                  <a:extLst>
                    <a:ext uri="{9D8B030D-6E8A-4147-A177-3AD203B41FA5}">
                      <a16:colId xmlns:a16="http://schemas.microsoft.com/office/drawing/2014/main" val="764290192"/>
                    </a:ext>
                  </a:extLst>
                </a:gridCol>
              </a:tblGrid>
              <a:tr h="334143">
                <a:tc>
                  <a:txBody>
                    <a:bodyPr/>
                    <a:lstStyle/>
                    <a:p>
                      <a:pPr marL="90170" marR="25400" algn="ctr" eaLnBrk="0" hangingPunct="0">
                        <a:spcAft>
                          <a:spcPts val="0"/>
                        </a:spcAft>
                      </a:pPr>
                      <a:r>
                        <a:rPr lang="fr-FR" sz="900" b="1" dirty="0">
                          <a:effectLst/>
                          <a:latin typeface="Arial" panose="020B0604020202020204" pitchFamily="34" charset="0"/>
                          <a:ea typeface="Arial" panose="020B0604020202020204" pitchFamily="34" charset="0"/>
                        </a:rPr>
                        <a:t>Finalités et objectifs de l’épreuve</a:t>
                      </a:r>
                      <a:endParaRPr lang="fr-FR" sz="1000" dirty="0">
                        <a:effectLst/>
                        <a:latin typeface="Arial" panose="020B0604020202020204" pitchFamily="34" charset="0"/>
                        <a:ea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90170" marR="294005" algn="ctr" eaLnBrk="0" hangingPunct="0">
                        <a:lnSpc>
                          <a:spcPts val="1210"/>
                        </a:lnSpc>
                        <a:spcAft>
                          <a:spcPts val="0"/>
                        </a:spcAft>
                      </a:pPr>
                      <a:r>
                        <a:rPr lang="fr-FR" sz="900" b="1" dirty="0">
                          <a:effectLst/>
                          <a:latin typeface="Arial" panose="020B0604020202020204" pitchFamily="34" charset="0"/>
                          <a:ea typeface="Arial" panose="020B0604020202020204" pitchFamily="34" charset="0"/>
                        </a:rPr>
                        <a:t>Critères d’évaluation</a:t>
                      </a:r>
                      <a:endParaRPr lang="fr-FR" sz="1000" dirty="0">
                        <a:effectLst/>
                        <a:latin typeface="Arial" panose="020B0604020202020204" pitchFamily="34" charset="0"/>
                        <a:ea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90170" marR="294005" algn="ctr" eaLnBrk="0" hangingPunct="0">
                        <a:lnSpc>
                          <a:spcPts val="1210"/>
                        </a:lnSpc>
                        <a:spcAft>
                          <a:spcPts val="0"/>
                        </a:spcAft>
                      </a:pPr>
                      <a:r>
                        <a:rPr lang="fr-FR" sz="900" b="1" dirty="0">
                          <a:effectLst/>
                          <a:latin typeface="Arial" panose="020B0604020202020204" pitchFamily="34" charset="0"/>
                          <a:ea typeface="Arial" panose="020B0604020202020204" pitchFamily="34" charset="0"/>
                        </a:rPr>
                        <a:t>Ma</a:t>
                      </a:r>
                      <a:r>
                        <a:rPr lang="fr-FR" sz="900" b="1" spc="-5" dirty="0">
                          <a:effectLst/>
                          <a:latin typeface="Arial" panose="020B0604020202020204" pitchFamily="34" charset="0"/>
                          <a:ea typeface="Arial" panose="020B0604020202020204" pitchFamily="34" charset="0"/>
                        </a:rPr>
                        <a:t>î</a:t>
                      </a:r>
                      <a:r>
                        <a:rPr lang="fr-FR" sz="900" b="1" dirty="0">
                          <a:effectLst/>
                          <a:latin typeface="Arial" panose="020B0604020202020204" pitchFamily="34" charset="0"/>
                          <a:ea typeface="Arial" panose="020B0604020202020204" pitchFamily="34" charset="0"/>
                        </a:rPr>
                        <a:t>t</a:t>
                      </a:r>
                      <a:r>
                        <a:rPr lang="fr-FR" sz="900" b="1" spc="5" dirty="0">
                          <a:effectLst/>
                          <a:latin typeface="Arial" panose="020B0604020202020204" pitchFamily="34" charset="0"/>
                          <a:ea typeface="Arial" panose="020B0604020202020204" pitchFamily="34" charset="0"/>
                        </a:rPr>
                        <a:t>r</a:t>
                      </a:r>
                      <a:r>
                        <a:rPr lang="fr-FR" sz="900" b="1" spc="-5" dirty="0">
                          <a:effectLst/>
                          <a:latin typeface="Arial" panose="020B0604020202020204" pitchFamily="34" charset="0"/>
                          <a:ea typeface="Arial" panose="020B0604020202020204" pitchFamily="34" charset="0"/>
                        </a:rPr>
                        <a:t>i</a:t>
                      </a:r>
                      <a:r>
                        <a:rPr lang="fr-FR" sz="900" b="1" dirty="0">
                          <a:effectLst/>
                          <a:latin typeface="Arial" panose="020B0604020202020204" pitchFamily="34" charset="0"/>
                          <a:ea typeface="Arial" panose="020B0604020202020204" pitchFamily="34" charset="0"/>
                        </a:rPr>
                        <a:t>se insuffisante</a:t>
                      </a:r>
                      <a:endParaRPr lang="fr-FR" sz="1000" dirty="0">
                        <a:effectLst/>
                        <a:latin typeface="Arial" panose="020B0604020202020204" pitchFamily="34" charset="0"/>
                        <a:ea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90170" marR="294005" algn="ctr" eaLnBrk="0" hangingPunct="0">
                        <a:lnSpc>
                          <a:spcPts val="1210"/>
                        </a:lnSpc>
                        <a:spcAft>
                          <a:spcPts val="0"/>
                        </a:spcAft>
                      </a:pPr>
                      <a:r>
                        <a:rPr lang="fr-FR" sz="900" b="1" spc="5" dirty="0">
                          <a:effectLst/>
                          <a:latin typeface="Arial" panose="020B0604020202020204" pitchFamily="34" charset="0"/>
                          <a:ea typeface="Arial" panose="020B0604020202020204" pitchFamily="34" charset="0"/>
                        </a:rPr>
                        <a:t>M</a:t>
                      </a:r>
                      <a:r>
                        <a:rPr lang="fr-FR" sz="900" b="1" dirty="0">
                          <a:effectLst/>
                          <a:latin typeface="Arial" panose="020B0604020202020204" pitchFamily="34" charset="0"/>
                          <a:ea typeface="Arial" panose="020B0604020202020204" pitchFamily="34" charset="0"/>
                        </a:rPr>
                        <a:t>a</a:t>
                      </a:r>
                      <a:r>
                        <a:rPr lang="fr-FR" sz="900" b="1" spc="-5" dirty="0">
                          <a:effectLst/>
                          <a:latin typeface="Arial" panose="020B0604020202020204" pitchFamily="34" charset="0"/>
                          <a:ea typeface="Arial" panose="020B0604020202020204" pitchFamily="34" charset="0"/>
                        </a:rPr>
                        <a:t>î</a:t>
                      </a:r>
                      <a:r>
                        <a:rPr lang="fr-FR" sz="900" b="1" dirty="0">
                          <a:effectLst/>
                          <a:latin typeface="Arial" panose="020B0604020202020204" pitchFamily="34" charset="0"/>
                          <a:ea typeface="Arial" panose="020B0604020202020204" pitchFamily="34" charset="0"/>
                        </a:rPr>
                        <a:t>t</a:t>
                      </a:r>
                      <a:r>
                        <a:rPr lang="fr-FR" sz="900" b="1" spc="5" dirty="0">
                          <a:effectLst/>
                          <a:latin typeface="Arial" panose="020B0604020202020204" pitchFamily="34" charset="0"/>
                          <a:ea typeface="Arial" panose="020B0604020202020204" pitchFamily="34" charset="0"/>
                        </a:rPr>
                        <a:t>r</a:t>
                      </a:r>
                      <a:r>
                        <a:rPr lang="fr-FR" sz="900" b="1" spc="-5" dirty="0">
                          <a:effectLst/>
                          <a:latin typeface="Arial" panose="020B0604020202020204" pitchFamily="34" charset="0"/>
                          <a:ea typeface="Arial" panose="020B0604020202020204" pitchFamily="34" charset="0"/>
                        </a:rPr>
                        <a:t>i</a:t>
                      </a:r>
                      <a:r>
                        <a:rPr lang="fr-FR" sz="900" b="1" dirty="0">
                          <a:effectLst/>
                          <a:latin typeface="Arial" panose="020B0604020202020204" pitchFamily="34" charset="0"/>
                          <a:ea typeface="Arial" panose="020B0604020202020204" pitchFamily="34" charset="0"/>
                        </a:rPr>
                        <a:t>se</a:t>
                      </a:r>
                      <a:r>
                        <a:rPr lang="fr-FR" sz="900" b="1" spc="-70" dirty="0">
                          <a:effectLst/>
                          <a:latin typeface="Arial" panose="020B0604020202020204" pitchFamily="34" charset="0"/>
                          <a:ea typeface="Arial" panose="020B0604020202020204" pitchFamily="34" charset="0"/>
                        </a:rPr>
                        <a:t> fragile</a:t>
                      </a:r>
                      <a:endParaRPr lang="fr-FR" sz="1000" dirty="0">
                        <a:effectLst/>
                        <a:latin typeface="Arial" panose="020B0604020202020204" pitchFamily="34" charset="0"/>
                        <a:ea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90170" marR="294005" algn="ctr" eaLnBrk="0" hangingPunct="0">
                        <a:lnSpc>
                          <a:spcPts val="1210"/>
                        </a:lnSpc>
                        <a:spcAft>
                          <a:spcPts val="0"/>
                        </a:spcAft>
                      </a:pPr>
                      <a:r>
                        <a:rPr lang="fr-FR" sz="900" b="1" spc="5" dirty="0">
                          <a:effectLst/>
                          <a:latin typeface="Arial" panose="020B0604020202020204" pitchFamily="34" charset="0"/>
                          <a:ea typeface="Arial" panose="020B0604020202020204" pitchFamily="34" charset="0"/>
                        </a:rPr>
                        <a:t>M</a:t>
                      </a:r>
                      <a:r>
                        <a:rPr lang="fr-FR" sz="900" b="1" dirty="0">
                          <a:effectLst/>
                          <a:latin typeface="Arial" panose="020B0604020202020204" pitchFamily="34" charset="0"/>
                          <a:ea typeface="Arial" panose="020B0604020202020204" pitchFamily="34" charset="0"/>
                        </a:rPr>
                        <a:t>a</a:t>
                      </a:r>
                      <a:r>
                        <a:rPr lang="fr-FR" sz="900" b="1" spc="-5" dirty="0">
                          <a:effectLst/>
                          <a:latin typeface="Arial" panose="020B0604020202020204" pitchFamily="34" charset="0"/>
                          <a:ea typeface="Arial" panose="020B0604020202020204" pitchFamily="34" charset="0"/>
                        </a:rPr>
                        <a:t>î</a:t>
                      </a:r>
                      <a:r>
                        <a:rPr lang="fr-FR" sz="900" b="1" dirty="0">
                          <a:effectLst/>
                          <a:latin typeface="Arial" panose="020B0604020202020204" pitchFamily="34" charset="0"/>
                          <a:ea typeface="Arial" panose="020B0604020202020204" pitchFamily="34" charset="0"/>
                        </a:rPr>
                        <a:t>t</a:t>
                      </a:r>
                      <a:r>
                        <a:rPr lang="fr-FR" sz="900" b="1" spc="5" dirty="0">
                          <a:effectLst/>
                          <a:latin typeface="Arial" panose="020B0604020202020204" pitchFamily="34" charset="0"/>
                          <a:ea typeface="Arial" panose="020B0604020202020204" pitchFamily="34" charset="0"/>
                        </a:rPr>
                        <a:t>r</a:t>
                      </a:r>
                      <a:r>
                        <a:rPr lang="fr-FR" sz="900" b="1" spc="-5" dirty="0">
                          <a:effectLst/>
                          <a:latin typeface="Arial" panose="020B0604020202020204" pitchFamily="34" charset="0"/>
                          <a:ea typeface="Arial" panose="020B0604020202020204" pitchFamily="34" charset="0"/>
                        </a:rPr>
                        <a:t>i</a:t>
                      </a:r>
                      <a:r>
                        <a:rPr lang="fr-FR" sz="900" b="1" dirty="0">
                          <a:effectLst/>
                          <a:latin typeface="Arial" panose="020B0604020202020204" pitchFamily="34" charset="0"/>
                          <a:ea typeface="Arial" panose="020B0604020202020204" pitchFamily="34" charset="0"/>
                        </a:rPr>
                        <a:t>se</a:t>
                      </a:r>
                      <a:r>
                        <a:rPr lang="fr-FR" sz="900" b="1" spc="-90" dirty="0">
                          <a:effectLst/>
                          <a:latin typeface="Arial" panose="020B0604020202020204" pitchFamily="34" charset="0"/>
                          <a:ea typeface="Arial" panose="020B0604020202020204" pitchFamily="34" charset="0"/>
                        </a:rPr>
                        <a:t> </a:t>
                      </a:r>
                      <a:r>
                        <a:rPr lang="fr-FR" sz="900" b="1" dirty="0">
                          <a:effectLst/>
                          <a:latin typeface="Arial" panose="020B0604020202020204" pitchFamily="34" charset="0"/>
                          <a:ea typeface="Arial" panose="020B0604020202020204" pitchFamily="34" charset="0"/>
                        </a:rPr>
                        <a:t>sat</a:t>
                      </a:r>
                      <a:r>
                        <a:rPr lang="fr-FR" sz="900" b="1" spc="-5" dirty="0">
                          <a:effectLst/>
                          <a:latin typeface="Arial" panose="020B0604020202020204" pitchFamily="34" charset="0"/>
                          <a:ea typeface="Arial" panose="020B0604020202020204" pitchFamily="34" charset="0"/>
                        </a:rPr>
                        <a:t>i</a:t>
                      </a:r>
                      <a:r>
                        <a:rPr lang="fr-FR" sz="900" b="1" spc="10" dirty="0">
                          <a:effectLst/>
                          <a:latin typeface="Arial" panose="020B0604020202020204" pitchFamily="34" charset="0"/>
                          <a:ea typeface="Arial" panose="020B0604020202020204" pitchFamily="34" charset="0"/>
                        </a:rPr>
                        <a:t>s</a:t>
                      </a:r>
                      <a:r>
                        <a:rPr lang="fr-FR" sz="900" b="1" dirty="0">
                          <a:effectLst/>
                          <a:latin typeface="Arial" panose="020B0604020202020204" pitchFamily="34" charset="0"/>
                          <a:ea typeface="Arial" panose="020B0604020202020204" pitchFamily="34" charset="0"/>
                        </a:rPr>
                        <a:t>faisante</a:t>
                      </a:r>
                      <a:endParaRPr lang="fr-FR" sz="1000" dirty="0">
                        <a:effectLst/>
                        <a:latin typeface="Arial" panose="020B0604020202020204" pitchFamily="34" charset="0"/>
                        <a:ea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90170" marR="294005" algn="ctr" eaLnBrk="0" hangingPunct="0">
                        <a:lnSpc>
                          <a:spcPts val="1210"/>
                        </a:lnSpc>
                        <a:spcAft>
                          <a:spcPts val="0"/>
                        </a:spcAft>
                      </a:pPr>
                      <a:r>
                        <a:rPr lang="fr-FR" sz="900" b="1" dirty="0">
                          <a:effectLst/>
                          <a:latin typeface="Arial" panose="020B0604020202020204" pitchFamily="34" charset="0"/>
                          <a:ea typeface="Arial" panose="020B0604020202020204" pitchFamily="34" charset="0"/>
                        </a:rPr>
                        <a:t>Très bonne</a:t>
                      </a:r>
                      <a:r>
                        <a:rPr lang="fr-FR" sz="900" b="1" spc="-65" dirty="0">
                          <a:effectLst/>
                          <a:latin typeface="Arial" panose="020B0604020202020204" pitchFamily="34" charset="0"/>
                          <a:ea typeface="Arial" panose="020B0604020202020204" pitchFamily="34" charset="0"/>
                        </a:rPr>
                        <a:t> </a:t>
                      </a:r>
                      <a:r>
                        <a:rPr lang="fr-FR" sz="900" b="1" spc="5" dirty="0">
                          <a:effectLst/>
                          <a:latin typeface="Arial" panose="020B0604020202020204" pitchFamily="34" charset="0"/>
                          <a:ea typeface="Arial" panose="020B0604020202020204" pitchFamily="34" charset="0"/>
                        </a:rPr>
                        <a:t>m</a:t>
                      </a:r>
                      <a:r>
                        <a:rPr lang="fr-FR" sz="900" b="1" dirty="0">
                          <a:effectLst/>
                          <a:latin typeface="Arial" panose="020B0604020202020204" pitchFamily="34" charset="0"/>
                          <a:ea typeface="Arial" panose="020B0604020202020204" pitchFamily="34" charset="0"/>
                        </a:rPr>
                        <a:t>a</a:t>
                      </a:r>
                      <a:r>
                        <a:rPr lang="fr-FR" sz="900" b="1" spc="-5" dirty="0">
                          <a:effectLst/>
                          <a:latin typeface="Arial" panose="020B0604020202020204" pitchFamily="34" charset="0"/>
                          <a:ea typeface="Arial" panose="020B0604020202020204" pitchFamily="34" charset="0"/>
                        </a:rPr>
                        <a:t>î</a:t>
                      </a:r>
                      <a:r>
                        <a:rPr lang="fr-FR" sz="900" b="1" dirty="0">
                          <a:effectLst/>
                          <a:latin typeface="Arial" panose="020B0604020202020204" pitchFamily="34" charset="0"/>
                          <a:ea typeface="Arial" panose="020B0604020202020204" pitchFamily="34" charset="0"/>
                        </a:rPr>
                        <a:t>t</a:t>
                      </a:r>
                      <a:r>
                        <a:rPr lang="fr-FR" sz="900" b="1" spc="5" dirty="0">
                          <a:effectLst/>
                          <a:latin typeface="Arial" panose="020B0604020202020204" pitchFamily="34" charset="0"/>
                          <a:ea typeface="Arial" panose="020B0604020202020204" pitchFamily="34" charset="0"/>
                        </a:rPr>
                        <a:t>r</a:t>
                      </a:r>
                      <a:r>
                        <a:rPr lang="fr-FR" sz="900" b="1" spc="-5" dirty="0">
                          <a:effectLst/>
                          <a:latin typeface="Arial" panose="020B0604020202020204" pitchFamily="34" charset="0"/>
                          <a:ea typeface="Arial" panose="020B0604020202020204" pitchFamily="34" charset="0"/>
                        </a:rPr>
                        <a:t>i</a:t>
                      </a:r>
                      <a:r>
                        <a:rPr lang="fr-FR" sz="900" b="1" dirty="0">
                          <a:effectLst/>
                          <a:latin typeface="Arial" panose="020B0604020202020204" pitchFamily="34" charset="0"/>
                          <a:ea typeface="Arial" panose="020B0604020202020204" pitchFamily="34" charset="0"/>
                        </a:rPr>
                        <a:t>se</a:t>
                      </a:r>
                      <a:endParaRPr lang="fr-FR" sz="1000" dirty="0">
                        <a:effectLst/>
                        <a:latin typeface="Arial" panose="020B0604020202020204" pitchFamily="34" charset="0"/>
                        <a:ea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223462401"/>
                  </a:ext>
                </a:extLst>
              </a:tr>
              <a:tr h="1240890">
                <a:tc>
                  <a:txBody>
                    <a:bodyPr/>
                    <a:lstStyle/>
                    <a:p>
                      <a:pPr marL="90170" marR="136525" algn="just"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 </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algn="just"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C</a:t>
                      </a:r>
                      <a:r>
                        <a:rPr lang="fr-FR" sz="1200" spc="5">
                          <a:effectLst/>
                          <a:latin typeface="Arial" panose="020B0604020202020204" pitchFamily="34" charset="0"/>
                          <a:ea typeface="Arial" panose="020B0604020202020204" pitchFamily="34" charset="0"/>
                          <a:cs typeface="Arial" panose="020B0604020202020204" pitchFamily="34" charset="0"/>
                        </a:rPr>
                        <a:t>o</a:t>
                      </a:r>
                      <a:r>
                        <a:rPr lang="fr-FR" sz="1200">
                          <a:effectLst/>
                          <a:latin typeface="Arial" panose="020B0604020202020204" pitchFamily="34" charset="0"/>
                          <a:ea typeface="Arial" panose="020B0604020202020204" pitchFamily="34" charset="0"/>
                          <a:cs typeface="Arial" panose="020B0604020202020204" pitchFamily="34" charset="0"/>
                        </a:rPr>
                        <a:t>m</a:t>
                      </a:r>
                      <a:r>
                        <a:rPr lang="fr-FR" sz="1200" spc="-5">
                          <a:effectLst/>
                          <a:latin typeface="Arial" panose="020B0604020202020204" pitchFamily="34" charset="0"/>
                          <a:ea typeface="Arial" panose="020B0604020202020204" pitchFamily="34" charset="0"/>
                          <a:cs typeface="Arial" panose="020B0604020202020204" pitchFamily="34" charset="0"/>
                        </a:rPr>
                        <a:t>p</a:t>
                      </a:r>
                      <a:r>
                        <a:rPr lang="fr-FR" sz="1200">
                          <a:effectLst/>
                          <a:latin typeface="Arial" panose="020B0604020202020204" pitchFamily="34" charset="0"/>
                          <a:ea typeface="Arial" panose="020B0604020202020204" pitchFamily="34" charset="0"/>
                          <a:cs typeface="Arial" panose="020B0604020202020204" pitchFamily="34" charset="0"/>
                        </a:rPr>
                        <a:t>r</a:t>
                      </a:r>
                      <a:r>
                        <a:rPr lang="fr-FR" sz="1200" spc="-10">
                          <a:effectLst/>
                          <a:latin typeface="Arial" panose="020B0604020202020204" pitchFamily="34" charset="0"/>
                          <a:ea typeface="Arial" panose="020B0604020202020204" pitchFamily="34" charset="0"/>
                          <a:cs typeface="Arial" panose="020B0604020202020204" pitchFamily="34" charset="0"/>
                        </a:rPr>
                        <a:t>e</a:t>
                      </a:r>
                      <a:r>
                        <a:rPr lang="fr-FR" sz="1200" spc="-5">
                          <a:effectLst/>
                          <a:latin typeface="Arial" panose="020B0604020202020204" pitchFamily="34" charset="0"/>
                          <a:ea typeface="Arial" panose="020B0604020202020204" pitchFamily="34" charset="0"/>
                          <a:cs typeface="Arial" panose="020B0604020202020204" pitchFamily="34" charset="0"/>
                        </a:rPr>
                        <a:t>nd</a:t>
                      </a:r>
                      <a:r>
                        <a:rPr lang="fr-FR" sz="1200" spc="5">
                          <a:effectLst/>
                          <a:latin typeface="Arial" panose="020B0604020202020204" pitchFamily="34" charset="0"/>
                          <a:ea typeface="Arial" panose="020B0604020202020204" pitchFamily="34" charset="0"/>
                          <a:cs typeface="Arial" panose="020B0604020202020204" pitchFamily="34" charset="0"/>
                        </a:rPr>
                        <a:t>r</a:t>
                      </a:r>
                      <a:r>
                        <a:rPr lang="fr-FR" sz="1200">
                          <a:effectLst/>
                          <a:latin typeface="Arial" panose="020B0604020202020204" pitchFamily="34" charset="0"/>
                          <a:ea typeface="Arial" panose="020B0604020202020204" pitchFamily="34" charset="0"/>
                          <a:cs typeface="Arial" panose="020B0604020202020204" pitchFamily="34" charset="0"/>
                        </a:rPr>
                        <a:t>e</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algn="just" eaLnBrk="0" hangingPunct="0">
                        <a:lnSpc>
                          <a:spcPct val="99000"/>
                        </a:lnSpc>
                        <a:spcBef>
                          <a:spcPts val="5"/>
                        </a:spcBef>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t</a:t>
                      </a:r>
                      <a:r>
                        <a:rPr lang="fr-FR" sz="1200" spc="-5">
                          <a:effectLst/>
                          <a:latin typeface="Arial" panose="020B0604020202020204" pitchFamily="34" charset="0"/>
                          <a:ea typeface="Arial" panose="020B0604020202020204" pitchFamily="34" charset="0"/>
                          <a:cs typeface="Arial" panose="020B0604020202020204" pitchFamily="34" charset="0"/>
                        </a:rPr>
                        <a:t>e</a:t>
                      </a:r>
                      <a:r>
                        <a:rPr lang="fr-FR" sz="1200">
                          <a:effectLst/>
                          <a:latin typeface="Arial" panose="020B0604020202020204" pitchFamily="34" charset="0"/>
                          <a:ea typeface="Arial" panose="020B0604020202020204" pitchFamily="34" charset="0"/>
                          <a:cs typeface="Arial" panose="020B0604020202020204" pitchFamily="34" charset="0"/>
                        </a:rPr>
                        <a:t>c</a:t>
                      </a:r>
                      <a:r>
                        <a:rPr lang="fr-FR" sz="1200" spc="-5">
                          <a:effectLst/>
                          <a:latin typeface="Arial" panose="020B0604020202020204" pitchFamily="34" charset="0"/>
                          <a:ea typeface="Arial" panose="020B0604020202020204" pitchFamily="34" charset="0"/>
                          <a:cs typeface="Arial" panose="020B0604020202020204" pitchFamily="34" charset="0"/>
                        </a:rPr>
                        <a:t>hn</a:t>
                      </a:r>
                      <a:r>
                        <a:rPr lang="fr-FR" sz="1200" spc="5">
                          <a:effectLst/>
                          <a:latin typeface="Arial" panose="020B0604020202020204" pitchFamily="34" charset="0"/>
                          <a:ea typeface="Arial" panose="020B0604020202020204" pitchFamily="34" charset="0"/>
                          <a:cs typeface="Arial" panose="020B0604020202020204" pitchFamily="34" charset="0"/>
                        </a:rPr>
                        <a:t>i</a:t>
                      </a:r>
                      <a:r>
                        <a:rPr lang="fr-FR" sz="1200" spc="-5">
                          <a:effectLst/>
                          <a:latin typeface="Arial" panose="020B0604020202020204" pitchFamily="34" charset="0"/>
                          <a:ea typeface="Arial" panose="020B0604020202020204" pitchFamily="34" charset="0"/>
                          <a:cs typeface="Arial" panose="020B0604020202020204" pitchFamily="34" charset="0"/>
                        </a:rPr>
                        <a:t>que</a:t>
                      </a:r>
                      <a:r>
                        <a:rPr lang="fr-FR" sz="1200" spc="10">
                          <a:effectLst/>
                          <a:latin typeface="Arial" panose="020B0604020202020204" pitchFamily="34" charset="0"/>
                          <a:ea typeface="Arial" panose="020B0604020202020204" pitchFamily="34" charset="0"/>
                          <a:cs typeface="Arial" panose="020B0604020202020204" pitchFamily="34" charset="0"/>
                        </a:rPr>
                        <a:t>m</a:t>
                      </a:r>
                      <a:r>
                        <a:rPr lang="fr-FR" sz="1200" spc="-5">
                          <a:effectLst/>
                          <a:latin typeface="Arial" panose="020B0604020202020204" pitchFamily="34" charset="0"/>
                          <a:ea typeface="Arial" panose="020B0604020202020204" pitchFamily="34" charset="0"/>
                          <a:cs typeface="Arial" panose="020B0604020202020204" pitchFamily="34" charset="0"/>
                        </a:rPr>
                        <a:t>en</a:t>
                      </a:r>
                      <a:r>
                        <a:rPr lang="fr-FR" sz="1200">
                          <a:effectLst/>
                          <a:latin typeface="Arial" panose="020B0604020202020204" pitchFamily="34" charset="0"/>
                          <a:ea typeface="Arial" panose="020B0604020202020204" pitchFamily="34" charset="0"/>
                          <a:cs typeface="Arial" panose="020B0604020202020204" pitchFamily="34" charset="0"/>
                        </a:rPr>
                        <a:t>t</a:t>
                      </a:r>
                      <a:r>
                        <a:rPr lang="fr-FR" sz="1200" spc="-35">
                          <a:effectLst/>
                          <a:latin typeface="Arial" panose="020B0604020202020204" pitchFamily="34" charset="0"/>
                          <a:ea typeface="Arial" panose="020B0604020202020204" pitchFamily="34" charset="0"/>
                          <a:cs typeface="Arial" panose="020B0604020202020204" pitchFamily="34" charset="0"/>
                        </a:rPr>
                        <a:t> </a:t>
                      </a:r>
                      <a:r>
                        <a:rPr lang="fr-FR" sz="1200" spc="5">
                          <a:effectLst/>
                          <a:latin typeface="Arial" panose="020B0604020202020204" pitchFamily="34" charset="0"/>
                          <a:ea typeface="Arial" panose="020B0604020202020204" pitchFamily="34" charset="0"/>
                          <a:cs typeface="Arial" panose="020B0604020202020204" pitchFamily="34" charset="0"/>
                        </a:rPr>
                        <a:t>l</a:t>
                      </a:r>
                      <a:r>
                        <a:rPr lang="fr-FR" sz="1200">
                          <a:effectLst/>
                          <a:latin typeface="Arial" panose="020B0604020202020204" pitchFamily="34" charset="0"/>
                          <a:ea typeface="Arial" panose="020B0604020202020204" pitchFamily="34" charset="0"/>
                          <a:cs typeface="Arial" panose="020B0604020202020204" pitchFamily="34" charset="0"/>
                        </a:rPr>
                        <a:t>e co</a:t>
                      </a:r>
                      <a:r>
                        <a:rPr lang="fr-FR" sz="1200" spc="-5">
                          <a:effectLst/>
                          <a:latin typeface="Arial" panose="020B0604020202020204" pitchFamily="34" charset="0"/>
                          <a:ea typeface="Arial" panose="020B0604020202020204" pitchFamily="34" charset="0"/>
                          <a:cs typeface="Arial" panose="020B0604020202020204" pitchFamily="34" charset="0"/>
                        </a:rPr>
                        <a:t>n</a:t>
                      </a:r>
                      <a:r>
                        <a:rPr lang="fr-FR" sz="1200">
                          <a:effectLst/>
                          <a:latin typeface="Arial" panose="020B0604020202020204" pitchFamily="34" charset="0"/>
                          <a:ea typeface="Arial" panose="020B0604020202020204" pitchFamily="34" charset="0"/>
                          <a:cs typeface="Arial" panose="020B0604020202020204" pitchFamily="34" charset="0"/>
                        </a:rPr>
                        <a:t>t</a:t>
                      </a:r>
                      <a:r>
                        <a:rPr lang="fr-FR" sz="1200" spc="-5">
                          <a:effectLst/>
                          <a:latin typeface="Arial" panose="020B0604020202020204" pitchFamily="34" charset="0"/>
                          <a:ea typeface="Arial" panose="020B0604020202020204" pitchFamily="34" charset="0"/>
                          <a:cs typeface="Arial" panose="020B0604020202020204" pitchFamily="34" charset="0"/>
                        </a:rPr>
                        <a:t>e</a:t>
                      </a:r>
                      <a:r>
                        <a:rPr lang="fr-FR" sz="1200" spc="-10">
                          <a:effectLst/>
                          <a:latin typeface="Arial" panose="020B0604020202020204" pitchFamily="34" charset="0"/>
                          <a:ea typeface="Arial" panose="020B0604020202020204" pitchFamily="34" charset="0"/>
                          <a:cs typeface="Arial" panose="020B0604020202020204" pitchFamily="34" charset="0"/>
                        </a:rPr>
                        <a:t>x</a:t>
                      </a:r>
                      <a:r>
                        <a:rPr lang="fr-FR" sz="1200">
                          <a:effectLst/>
                          <a:latin typeface="Arial" panose="020B0604020202020204" pitchFamily="34" charset="0"/>
                          <a:ea typeface="Arial" panose="020B0604020202020204" pitchFamily="34" charset="0"/>
                          <a:cs typeface="Arial" panose="020B0604020202020204" pitchFamily="34" charset="0"/>
                        </a:rPr>
                        <a:t>te</a:t>
                      </a:r>
                      <a:r>
                        <a:rPr lang="fr-FR" sz="1200" spc="-50">
                          <a:effectLst/>
                          <a:latin typeface="Arial" panose="020B0604020202020204" pitchFamily="34" charset="0"/>
                          <a:ea typeface="Arial" panose="020B0604020202020204" pitchFamily="34" charset="0"/>
                          <a:cs typeface="Arial" panose="020B0604020202020204" pitchFamily="34" charset="0"/>
                        </a:rPr>
                        <a:t> </a:t>
                      </a:r>
                      <a:r>
                        <a:rPr lang="fr-FR" sz="1200" spc="5">
                          <a:effectLst/>
                          <a:latin typeface="Arial" panose="020B0604020202020204" pitchFamily="34" charset="0"/>
                          <a:ea typeface="Arial" panose="020B0604020202020204" pitchFamily="34" charset="0"/>
                          <a:cs typeface="Arial" panose="020B0604020202020204" pitchFamily="34" charset="0"/>
                        </a:rPr>
                        <a:t>p</a:t>
                      </a:r>
                      <a:r>
                        <a:rPr lang="fr-FR" sz="1200">
                          <a:effectLst/>
                          <a:latin typeface="Arial" panose="020B0604020202020204" pitchFamily="34" charset="0"/>
                          <a:ea typeface="Arial" panose="020B0604020202020204" pitchFamily="34" charset="0"/>
                          <a:cs typeface="Arial" panose="020B0604020202020204" pitchFamily="34" charset="0"/>
                        </a:rPr>
                        <a:t>rofe</a:t>
                      </a:r>
                      <a:r>
                        <a:rPr lang="fr-FR" sz="1200" spc="-10">
                          <a:effectLst/>
                          <a:latin typeface="Arial" panose="020B0604020202020204" pitchFamily="34" charset="0"/>
                          <a:ea typeface="Arial" panose="020B0604020202020204" pitchFamily="34" charset="0"/>
                          <a:cs typeface="Arial" panose="020B0604020202020204" pitchFamily="34" charset="0"/>
                        </a:rPr>
                        <a:t>s</a:t>
                      </a:r>
                      <a:r>
                        <a:rPr lang="fr-FR" sz="1200" spc="-5">
                          <a:effectLst/>
                          <a:latin typeface="Arial" panose="020B0604020202020204" pitchFamily="34" charset="0"/>
                          <a:ea typeface="Arial" panose="020B0604020202020204" pitchFamily="34" charset="0"/>
                          <a:cs typeface="Arial" panose="020B0604020202020204" pitchFamily="34" charset="0"/>
                        </a:rPr>
                        <a:t>si</a:t>
                      </a:r>
                      <a:r>
                        <a:rPr lang="fr-FR" sz="1200">
                          <a:effectLst/>
                          <a:latin typeface="Arial" panose="020B0604020202020204" pitchFamily="34" charset="0"/>
                          <a:ea typeface="Arial" panose="020B0604020202020204" pitchFamily="34" charset="0"/>
                          <a:cs typeface="Arial" panose="020B0604020202020204" pitchFamily="34" charset="0"/>
                        </a:rPr>
                        <a:t>o</a:t>
                      </a:r>
                      <a:r>
                        <a:rPr lang="fr-FR" sz="1200" spc="5">
                          <a:effectLst/>
                          <a:latin typeface="Arial" panose="020B0604020202020204" pitchFamily="34" charset="0"/>
                          <a:ea typeface="Arial" panose="020B0604020202020204" pitchFamily="34" charset="0"/>
                          <a:cs typeface="Arial" panose="020B0604020202020204" pitchFamily="34" charset="0"/>
                        </a:rPr>
                        <a:t>n</a:t>
                      </a:r>
                      <a:r>
                        <a:rPr lang="fr-FR" sz="1200" spc="-5">
                          <a:effectLst/>
                          <a:latin typeface="Arial" panose="020B0604020202020204" pitchFamily="34" charset="0"/>
                          <a:ea typeface="Arial" panose="020B0604020202020204" pitchFamily="34" charset="0"/>
                          <a:cs typeface="Arial" panose="020B0604020202020204" pitchFamily="34" charset="0"/>
                        </a:rPr>
                        <a:t>ne</a:t>
                      </a:r>
                      <a:r>
                        <a:rPr lang="fr-FR" sz="1200">
                          <a:effectLst/>
                          <a:latin typeface="Arial" panose="020B0604020202020204" pitchFamily="34" charset="0"/>
                          <a:ea typeface="Arial" panose="020B0604020202020204" pitchFamily="34" charset="0"/>
                          <a:cs typeface="Arial" panose="020B0604020202020204" pitchFamily="34" charset="0"/>
                        </a:rPr>
                        <a:t>l </a:t>
                      </a:r>
                      <a:r>
                        <a:rPr lang="fr-FR" sz="1200" spc="-5">
                          <a:effectLst/>
                          <a:latin typeface="Arial" panose="020B0604020202020204" pitchFamily="34" charset="0"/>
                          <a:ea typeface="Arial" panose="020B0604020202020204" pitchFamily="34" charset="0"/>
                          <a:cs typeface="Arial" panose="020B0604020202020204" pitchFamily="34" charset="0"/>
                        </a:rPr>
                        <a:t>p</a:t>
                      </a:r>
                      <a:r>
                        <a:rPr lang="fr-FR" sz="1200">
                          <a:effectLst/>
                          <a:latin typeface="Arial" panose="020B0604020202020204" pitchFamily="34" charset="0"/>
                          <a:ea typeface="Arial" panose="020B0604020202020204" pitchFamily="34" charset="0"/>
                          <a:cs typeface="Arial" panose="020B0604020202020204" pitchFamily="34" charset="0"/>
                        </a:rPr>
                        <a:t>ro</a:t>
                      </a:r>
                      <a:r>
                        <a:rPr lang="fr-FR" sz="1200" spc="-5">
                          <a:effectLst/>
                          <a:latin typeface="Arial" panose="020B0604020202020204" pitchFamily="34" charset="0"/>
                          <a:ea typeface="Arial" panose="020B0604020202020204" pitchFamily="34" charset="0"/>
                          <a:cs typeface="Arial" panose="020B0604020202020204" pitchFamily="34" charset="0"/>
                        </a:rPr>
                        <a:t>p</a:t>
                      </a:r>
                      <a:r>
                        <a:rPr lang="fr-FR" sz="1200">
                          <a:effectLst/>
                          <a:latin typeface="Arial" panose="020B0604020202020204" pitchFamily="34" charset="0"/>
                          <a:ea typeface="Arial" panose="020B0604020202020204" pitchFamily="34" charset="0"/>
                          <a:cs typeface="Arial" panose="020B0604020202020204" pitchFamily="34" charset="0"/>
                        </a:rPr>
                        <a:t>o</a:t>
                      </a:r>
                      <a:r>
                        <a:rPr lang="fr-FR" sz="1200" spc="-5">
                          <a:effectLst/>
                          <a:latin typeface="Arial" panose="020B0604020202020204" pitchFamily="34" charset="0"/>
                          <a:ea typeface="Arial" panose="020B0604020202020204" pitchFamily="34" charset="0"/>
                          <a:cs typeface="Arial" panose="020B0604020202020204" pitchFamily="34" charset="0"/>
                        </a:rPr>
                        <a:t>s</a:t>
                      </a:r>
                      <a:r>
                        <a:rPr lang="fr-FR" sz="1200">
                          <a:effectLst/>
                          <a:latin typeface="Arial" panose="020B0604020202020204" pitchFamily="34" charset="0"/>
                          <a:ea typeface="Arial" panose="020B0604020202020204" pitchFamily="34" charset="0"/>
                          <a:cs typeface="Arial" panose="020B0604020202020204" pitchFamily="34" charset="0"/>
                        </a:rPr>
                        <a:t>é.</a:t>
                      </a:r>
                      <a:endParaRPr lang="fr-FR" sz="140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marL="90170" marR="136525" eaLnBrk="0" hangingPunct="0">
                        <a:spcAft>
                          <a:spcPts val="0"/>
                        </a:spcAft>
                      </a:pPr>
                      <a:r>
                        <a:rPr lang="fr-FR" sz="1200" dirty="0">
                          <a:effectLst/>
                          <a:latin typeface="Arial" panose="020B0604020202020204" pitchFamily="34" charset="0"/>
                          <a:ea typeface="Arial" panose="020B0604020202020204" pitchFamily="34" charset="0"/>
                          <a:cs typeface="Arial" panose="020B0604020202020204" pitchFamily="34" charset="0"/>
                        </a:rPr>
                        <a:t> </a:t>
                      </a:r>
                      <a:endParaRPr lang="fr-FR" sz="1400" dirty="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spcAft>
                          <a:spcPts val="0"/>
                        </a:spcAft>
                      </a:pPr>
                      <a:r>
                        <a:rPr lang="fr-FR" sz="1200" dirty="0">
                          <a:effectLst/>
                          <a:latin typeface="Arial" panose="020B0604020202020204" pitchFamily="34" charset="0"/>
                          <a:ea typeface="Arial" panose="020B0604020202020204" pitchFamily="34" charset="0"/>
                          <a:cs typeface="Arial" panose="020B0604020202020204" pitchFamily="34" charset="0"/>
                        </a:rPr>
                        <a:t>L’épreuve écrite s’appuie sur un cas concret présentant une situation réelle ayant trait au management de l’entreprise hôtelière.</a:t>
                      </a:r>
                      <a:endParaRPr lang="fr-FR" sz="1400" dirty="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spcAft>
                          <a:spcPts val="0"/>
                        </a:spcAft>
                      </a:pPr>
                      <a:r>
                        <a:rPr lang="fr-FR" sz="1200" dirty="0">
                          <a:effectLst/>
                          <a:latin typeface="Arial" panose="020B0604020202020204" pitchFamily="34" charset="0"/>
                          <a:ea typeface="Arial" panose="020B0604020202020204" pitchFamily="34" charset="0"/>
                          <a:cs typeface="Arial" panose="020B0604020202020204" pitchFamily="34" charset="0"/>
                        </a:rPr>
                        <a:t> </a:t>
                      </a:r>
                      <a:endParaRPr lang="fr-FR" sz="1400" dirty="0">
                        <a:effectLst/>
                        <a:latin typeface="Arial" panose="020B0604020202020204" pitchFamily="34" charset="0"/>
                        <a:ea typeface="Arial" panose="020B0604020202020204" pitchFamily="34" charset="0"/>
                        <a:cs typeface="Arial" panose="020B0604020202020204" pitchFamily="34" charset="0"/>
                      </a:endParaRPr>
                    </a:p>
                    <a:p>
                      <a:pPr marL="90170" marR="136525">
                        <a:spcAft>
                          <a:spcPts val="0"/>
                        </a:spcAft>
                        <a:tabLst>
                          <a:tab pos="180340" algn="l"/>
                        </a:tabLst>
                      </a:pPr>
                      <a:r>
                        <a:rPr lang="fr-CA" sz="1200" dirty="0">
                          <a:effectLst/>
                          <a:latin typeface="Arial" panose="020B0604020202020204" pitchFamily="34" charset="0"/>
                          <a:ea typeface="Times New Roman" panose="02020603050405020304" pitchFamily="18" charset="0"/>
                          <a:cs typeface="Arial" panose="020B0604020202020204" pitchFamily="34" charset="0"/>
                        </a:rPr>
                        <a:t>Les compétences attendues sont évaluées sur la base des critères suivants : </a:t>
                      </a:r>
                      <a:endParaRPr lang="fr-CA" sz="1200" dirty="0" smtClean="0">
                        <a:effectLst/>
                        <a:latin typeface="Arial" panose="020B0604020202020204" pitchFamily="34" charset="0"/>
                        <a:ea typeface="Times New Roman" panose="02020603050405020304" pitchFamily="18" charset="0"/>
                        <a:cs typeface="Arial" panose="020B0604020202020204" pitchFamily="34" charset="0"/>
                      </a:endParaRPr>
                    </a:p>
                    <a:p>
                      <a:pPr marL="261620" marR="136525" indent="-171450">
                        <a:spcAft>
                          <a:spcPts val="0"/>
                        </a:spcAft>
                        <a:buFontTx/>
                        <a:buChar char="-"/>
                        <a:tabLst>
                          <a:tab pos="180340" algn="l"/>
                        </a:tabLst>
                      </a:pPr>
                      <a:r>
                        <a:rPr lang="fr-FR" sz="1200" dirty="0" smtClean="0">
                          <a:effectLst/>
                          <a:latin typeface="Arial" panose="020B0604020202020204" pitchFamily="34" charset="0"/>
                          <a:ea typeface="Calibri" panose="020F0502020204030204" pitchFamily="34" charset="0"/>
                          <a:cs typeface="Arial" panose="020B0604020202020204" pitchFamily="34" charset="0"/>
                        </a:rPr>
                        <a:t>qualité </a:t>
                      </a:r>
                      <a:r>
                        <a:rPr lang="fr-FR" sz="1200" dirty="0">
                          <a:effectLst/>
                          <a:latin typeface="Arial" panose="020B0604020202020204" pitchFamily="34" charset="0"/>
                          <a:ea typeface="Calibri" panose="020F0502020204030204" pitchFamily="34" charset="0"/>
                          <a:cs typeface="Arial" panose="020B0604020202020204" pitchFamily="34" charset="0"/>
                        </a:rPr>
                        <a:t>et efficacité de la démarche mise en œuvre dans l’étude </a:t>
                      </a:r>
                      <a:r>
                        <a:rPr lang="fr-FR" sz="1200" dirty="0" smtClean="0">
                          <a:effectLst/>
                          <a:latin typeface="Arial" panose="020B0604020202020204" pitchFamily="34" charset="0"/>
                          <a:ea typeface="Calibri" panose="020F0502020204030204" pitchFamily="34" charset="0"/>
                          <a:cs typeface="Arial" panose="020B0604020202020204" pitchFamily="34" charset="0"/>
                        </a:rPr>
                        <a:t>;</a:t>
                      </a:r>
                      <a:endParaRPr lang="fr-FR" sz="1400" dirty="0" smtClean="0">
                        <a:effectLst/>
                        <a:latin typeface="Arial" panose="020B0604020202020204" pitchFamily="34" charset="0"/>
                        <a:ea typeface="Calibri" panose="020F0502020204030204" pitchFamily="34" charset="0"/>
                        <a:cs typeface="Arial" panose="020B0604020202020204" pitchFamily="34" charset="0"/>
                      </a:endParaRPr>
                    </a:p>
                    <a:p>
                      <a:pPr marL="261620" marR="136525" indent="-171450">
                        <a:spcAft>
                          <a:spcPts val="0"/>
                        </a:spcAft>
                        <a:buFontTx/>
                        <a:buChar char="-"/>
                        <a:tabLst>
                          <a:tab pos="180340" algn="l"/>
                        </a:tabLst>
                      </a:pPr>
                      <a:r>
                        <a:rPr lang="fr-FR" sz="1200" dirty="0" smtClean="0">
                          <a:effectLst/>
                          <a:latin typeface="Arial" panose="020B0604020202020204" pitchFamily="34" charset="0"/>
                          <a:ea typeface="Calibri" panose="020F0502020204030204" pitchFamily="34" charset="0"/>
                          <a:cs typeface="Arial" panose="020B0604020202020204" pitchFamily="34" charset="0"/>
                        </a:rPr>
                        <a:t>qualité </a:t>
                      </a:r>
                      <a:r>
                        <a:rPr lang="fr-FR" sz="1200" dirty="0">
                          <a:effectLst/>
                          <a:latin typeface="Arial" panose="020B0604020202020204" pitchFamily="34" charset="0"/>
                          <a:ea typeface="Calibri" panose="020F0502020204030204" pitchFamily="34" charset="0"/>
                          <a:cs typeface="Arial" panose="020B0604020202020204" pitchFamily="34" charset="0"/>
                        </a:rPr>
                        <a:t>et pertinence du travail écrit réalisé par le candidat </a:t>
                      </a:r>
                      <a:r>
                        <a:rPr lang="fr-FR" sz="1200" dirty="0" smtClean="0">
                          <a:effectLst/>
                          <a:latin typeface="Arial" panose="020B0604020202020204" pitchFamily="34" charset="0"/>
                          <a:ea typeface="Calibri" panose="020F0502020204030204" pitchFamily="34" charset="0"/>
                          <a:cs typeface="Arial" panose="020B0604020202020204" pitchFamily="34" charset="0"/>
                        </a:rPr>
                        <a:t>;</a:t>
                      </a:r>
                      <a:endParaRPr lang="fr-FR" sz="1400" dirty="0" smtClean="0">
                        <a:effectLst/>
                        <a:latin typeface="Arial" panose="020B0604020202020204" pitchFamily="34" charset="0"/>
                        <a:ea typeface="Calibri" panose="020F0502020204030204" pitchFamily="34" charset="0"/>
                        <a:cs typeface="Arial" panose="020B0604020202020204" pitchFamily="34" charset="0"/>
                      </a:endParaRPr>
                    </a:p>
                    <a:p>
                      <a:pPr marL="261620" marR="136525" indent="-171450">
                        <a:spcAft>
                          <a:spcPts val="0"/>
                        </a:spcAft>
                        <a:buFontTx/>
                        <a:buChar char="-"/>
                        <a:tabLst>
                          <a:tab pos="180340" algn="l"/>
                        </a:tabLst>
                      </a:pPr>
                      <a:r>
                        <a:rPr lang="fr-FR" sz="1200" dirty="0" smtClean="0">
                          <a:effectLst/>
                          <a:latin typeface="Arial" panose="020B0604020202020204" pitchFamily="34" charset="0"/>
                          <a:ea typeface="Calibri" panose="020F0502020204030204" pitchFamily="34" charset="0"/>
                          <a:cs typeface="Arial" panose="020B0604020202020204" pitchFamily="34" charset="0"/>
                        </a:rPr>
                        <a:t>qualité </a:t>
                      </a:r>
                      <a:r>
                        <a:rPr lang="fr-FR" sz="1200" dirty="0">
                          <a:effectLst/>
                          <a:latin typeface="Arial" panose="020B0604020202020204" pitchFamily="34" charset="0"/>
                          <a:ea typeface="Calibri" panose="020F0502020204030204" pitchFamily="34" charset="0"/>
                          <a:cs typeface="Arial" panose="020B0604020202020204" pitchFamily="34" charset="0"/>
                        </a:rPr>
                        <a:t>de l’adaptation du candidat à la spécificité de la situation décrite </a:t>
                      </a:r>
                      <a:r>
                        <a:rPr lang="fr-FR" sz="1200" dirty="0" smtClean="0">
                          <a:effectLst/>
                          <a:latin typeface="Arial" panose="020B0604020202020204" pitchFamily="34" charset="0"/>
                          <a:ea typeface="Calibri" panose="020F0502020204030204" pitchFamily="34" charset="0"/>
                          <a:cs typeface="Arial" panose="020B0604020202020204" pitchFamily="34" charset="0"/>
                        </a:rPr>
                        <a:t>;</a:t>
                      </a:r>
                      <a:endParaRPr lang="fr-FR" sz="1400" dirty="0" smtClean="0">
                        <a:effectLst/>
                        <a:latin typeface="Arial" panose="020B0604020202020204" pitchFamily="34" charset="0"/>
                        <a:ea typeface="Calibri" panose="020F0502020204030204" pitchFamily="34" charset="0"/>
                        <a:cs typeface="Arial" panose="020B0604020202020204" pitchFamily="34" charset="0"/>
                      </a:endParaRPr>
                    </a:p>
                    <a:p>
                      <a:pPr marL="261620" marR="136525" indent="-171450">
                        <a:spcAft>
                          <a:spcPts val="0"/>
                        </a:spcAft>
                        <a:buFontTx/>
                        <a:buChar char="-"/>
                        <a:tabLst>
                          <a:tab pos="180340" algn="l"/>
                        </a:tabLst>
                      </a:pPr>
                      <a:r>
                        <a:rPr lang="fr-FR" sz="1200" dirty="0" smtClean="0">
                          <a:effectLst/>
                          <a:latin typeface="Arial" panose="020B0604020202020204" pitchFamily="34" charset="0"/>
                          <a:ea typeface="Calibri" panose="020F0502020204030204" pitchFamily="34" charset="0"/>
                          <a:cs typeface="Arial" panose="020B0604020202020204" pitchFamily="34" charset="0"/>
                        </a:rPr>
                        <a:t>précision </a:t>
                      </a:r>
                      <a:r>
                        <a:rPr lang="fr-FR" sz="1200" dirty="0">
                          <a:effectLst/>
                          <a:latin typeface="Arial" panose="020B0604020202020204" pitchFamily="34" charset="0"/>
                          <a:ea typeface="Calibri" panose="020F0502020204030204" pitchFamily="34" charset="0"/>
                          <a:cs typeface="Arial" panose="020B0604020202020204" pitchFamily="34" charset="0"/>
                        </a:rPr>
                        <a:t>et rigueur dans l’utilisation des concepts et des savoirs ainsi que pertinence dans leur mise en œuvre dans le contexte </a:t>
                      </a:r>
                      <a:r>
                        <a:rPr lang="fr-FR" sz="1200" dirty="0" smtClean="0">
                          <a:effectLst/>
                          <a:latin typeface="Arial" panose="020B0604020202020204" pitchFamily="34" charset="0"/>
                          <a:ea typeface="Calibri" panose="020F0502020204030204" pitchFamily="34" charset="0"/>
                          <a:cs typeface="Arial" panose="020B0604020202020204" pitchFamily="34" charset="0"/>
                        </a:rPr>
                        <a:t>;</a:t>
                      </a:r>
                      <a:endParaRPr lang="fr-FR" sz="1400" dirty="0" smtClean="0">
                        <a:effectLst/>
                        <a:latin typeface="Arial" panose="020B0604020202020204" pitchFamily="34" charset="0"/>
                        <a:ea typeface="Calibri" panose="020F0502020204030204" pitchFamily="34" charset="0"/>
                        <a:cs typeface="Arial" panose="020B0604020202020204" pitchFamily="34" charset="0"/>
                      </a:endParaRPr>
                    </a:p>
                    <a:p>
                      <a:pPr marL="261620" marR="136525" indent="-171450">
                        <a:spcAft>
                          <a:spcPts val="0"/>
                        </a:spcAft>
                        <a:buFontTx/>
                        <a:buChar char="-"/>
                        <a:tabLst>
                          <a:tab pos="180340" algn="l"/>
                        </a:tabLst>
                      </a:pPr>
                      <a:r>
                        <a:rPr lang="fr-FR" sz="1200" dirty="0" smtClean="0">
                          <a:effectLst/>
                          <a:latin typeface="Arial" panose="020B0604020202020204" pitchFamily="34" charset="0"/>
                          <a:ea typeface="Calibri" panose="020F0502020204030204" pitchFamily="34" charset="0"/>
                          <a:cs typeface="Arial" panose="020B0604020202020204" pitchFamily="34" charset="0"/>
                        </a:rPr>
                        <a:t>capacité </a:t>
                      </a:r>
                      <a:r>
                        <a:rPr lang="fr-FR" sz="1200" dirty="0">
                          <a:effectLst/>
                          <a:latin typeface="Arial" panose="020B0604020202020204" pitchFamily="34" charset="0"/>
                          <a:ea typeface="Calibri" panose="020F0502020204030204" pitchFamily="34" charset="0"/>
                          <a:cs typeface="Arial" panose="020B0604020202020204" pitchFamily="34" charset="0"/>
                        </a:rPr>
                        <a:t>à expliquer sa démarche et à répondre aux questions posées.</a:t>
                      </a:r>
                      <a:endParaRPr lang="fr-FR" sz="1400" dirty="0">
                        <a:effectLst/>
                        <a:latin typeface="Arial" panose="020B0604020202020204" pitchFamily="34" charset="0"/>
                        <a:ea typeface="Calibri" panose="020F0502020204030204" pitchFamily="34" charset="0"/>
                        <a:cs typeface="Arial" panose="020B0604020202020204" pitchFamily="34" charset="0"/>
                      </a:endParaRPr>
                    </a:p>
                    <a:p>
                      <a:pPr marL="90170" marR="136525" eaLnBrk="0" hangingPunct="0">
                        <a:lnSpc>
                          <a:spcPts val="1090"/>
                        </a:lnSpc>
                        <a:spcAft>
                          <a:spcPts val="0"/>
                        </a:spcAft>
                      </a:pPr>
                      <a:r>
                        <a:rPr lang="fr-FR" sz="1200" spc="-5" dirty="0">
                          <a:effectLst/>
                          <a:latin typeface="Arial" panose="020B0604020202020204" pitchFamily="34" charset="0"/>
                          <a:ea typeface="Arial" panose="020B0604020202020204" pitchFamily="34" charset="0"/>
                          <a:cs typeface="Arial" panose="020B0604020202020204" pitchFamily="34" charset="0"/>
                        </a:rPr>
                        <a:t> </a:t>
                      </a:r>
                      <a:endParaRPr lang="fr-FR" sz="14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36525" eaLnBrk="0" hangingPunct="0">
                        <a:spcBef>
                          <a:spcPts val="5"/>
                        </a:spcBef>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Exploitation incorrecte des documents.</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spcBef>
                          <a:spcPts val="5"/>
                        </a:spcBef>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Absence de repérage des informations essentielles.</a:t>
                      </a:r>
                      <a:endParaRPr lang="fr-FR" sz="140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36525" eaLnBrk="0" hangingPunct="0">
                        <a:spcBef>
                          <a:spcPts val="5"/>
                        </a:spcBef>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Des contresens dans l’exploitation de la documentation.</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spcBef>
                          <a:spcPts val="5"/>
                        </a:spcBef>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Exploitation partielle.</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spcBef>
                          <a:spcPts val="5"/>
                        </a:spcBef>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 </a:t>
                      </a:r>
                      <a:endParaRPr lang="fr-FR" sz="140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36525" eaLnBrk="0" hangingPunct="0">
                        <a:spcBef>
                          <a:spcPts val="5"/>
                        </a:spcBef>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Bonne compréhension de la documentation.</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spcBef>
                          <a:spcPts val="5"/>
                        </a:spcBef>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Intégration des informations essentielles dans l’étude.</a:t>
                      </a:r>
                      <a:endParaRPr lang="fr-FR" sz="140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36525" eaLnBrk="0" hangingPunct="0">
                        <a:spcBef>
                          <a:spcPts val="5"/>
                        </a:spcBef>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Exploitation pertinente des informations fournies.</a:t>
                      </a:r>
                      <a:endParaRPr lang="fr-FR" sz="140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798187"/>
                  </a:ext>
                </a:extLst>
              </a:tr>
              <a:tr h="947902">
                <a:tc>
                  <a:txBody>
                    <a:bodyPr/>
                    <a:lstStyle/>
                    <a:p>
                      <a:pPr marL="90170" marR="136525" algn="just" eaLnBrk="0" hangingPunct="0">
                        <a:lnSpc>
                          <a:spcPts val="1090"/>
                        </a:lnSpc>
                        <a:spcAft>
                          <a:spcPts val="0"/>
                        </a:spcAft>
                      </a:pPr>
                      <a:r>
                        <a:rPr lang="fr-FR" sz="1200" dirty="0">
                          <a:effectLst/>
                          <a:latin typeface="Arial" panose="020B0604020202020204" pitchFamily="34" charset="0"/>
                          <a:ea typeface="Arial" panose="020B0604020202020204" pitchFamily="34" charset="0"/>
                          <a:cs typeface="Arial" panose="020B0604020202020204" pitchFamily="34" charset="0"/>
                        </a:rPr>
                        <a:t> </a:t>
                      </a:r>
                      <a:endParaRPr lang="fr-FR" sz="1400" dirty="0">
                        <a:effectLst/>
                        <a:latin typeface="Arial" panose="020B0604020202020204" pitchFamily="34" charset="0"/>
                        <a:ea typeface="Arial" panose="020B0604020202020204" pitchFamily="34" charset="0"/>
                        <a:cs typeface="Arial" panose="020B0604020202020204" pitchFamily="34" charset="0"/>
                      </a:endParaRPr>
                    </a:p>
                    <a:p>
                      <a:pPr marL="90170" marR="136525" algn="just" eaLnBrk="0" hangingPunct="0">
                        <a:lnSpc>
                          <a:spcPts val="1090"/>
                        </a:lnSpc>
                        <a:spcAft>
                          <a:spcPts val="0"/>
                        </a:spcAft>
                      </a:pPr>
                      <a:r>
                        <a:rPr lang="fr-FR" sz="1200" dirty="0">
                          <a:effectLst/>
                          <a:latin typeface="Arial" panose="020B0604020202020204" pitchFamily="34" charset="0"/>
                          <a:ea typeface="Arial" panose="020B0604020202020204" pitchFamily="34" charset="0"/>
                          <a:cs typeface="Arial" panose="020B0604020202020204" pitchFamily="34" charset="0"/>
                        </a:rPr>
                        <a:t>Dégager une problématique managériale. </a:t>
                      </a:r>
                      <a:endParaRPr lang="fr-FR" sz="14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c>
                  <a:txBody>
                    <a:bodyPr/>
                    <a:lstStyle/>
                    <a:p>
                      <a:pPr marL="90170" marR="136525" eaLnBrk="0" hangingPunct="0">
                        <a:lnSpc>
                          <a:spcPts val="1090"/>
                        </a:lnSpc>
                        <a:spcAft>
                          <a:spcPts val="0"/>
                        </a:spcAft>
                      </a:pPr>
                      <a:r>
                        <a:rPr lang="fr-FR" sz="1200" spc="-5">
                          <a:effectLst/>
                          <a:latin typeface="Arial" panose="020B0604020202020204" pitchFamily="34" charset="0"/>
                          <a:ea typeface="Arial" panose="020B0604020202020204" pitchFamily="34" charset="0"/>
                          <a:cs typeface="Arial" panose="020B0604020202020204" pitchFamily="34" charset="0"/>
                        </a:rPr>
                        <a:t>Absence de problématique m</a:t>
                      </a:r>
                      <a:r>
                        <a:rPr lang="fr-FR" sz="1200" spc="10">
                          <a:effectLst/>
                          <a:latin typeface="Arial" panose="020B0604020202020204" pitchFamily="34" charset="0"/>
                          <a:ea typeface="Arial" panose="020B0604020202020204" pitchFamily="34" charset="0"/>
                          <a:cs typeface="Arial" panose="020B0604020202020204" pitchFamily="34" charset="0"/>
                        </a:rPr>
                        <a:t>a</a:t>
                      </a:r>
                      <a:r>
                        <a:rPr lang="fr-FR" sz="1200" spc="-5">
                          <a:effectLst/>
                          <a:latin typeface="Arial" panose="020B0604020202020204" pitchFamily="34" charset="0"/>
                          <a:ea typeface="Arial" panose="020B0604020202020204" pitchFamily="34" charset="0"/>
                          <a:cs typeface="Arial" panose="020B0604020202020204" pitchFamily="34" charset="0"/>
                        </a:rPr>
                        <a:t>n</a:t>
                      </a:r>
                      <a:r>
                        <a:rPr lang="fr-FR" sz="1200">
                          <a:effectLst/>
                          <a:latin typeface="Arial" panose="020B0604020202020204" pitchFamily="34" charset="0"/>
                          <a:ea typeface="Arial" panose="020B0604020202020204" pitchFamily="34" charset="0"/>
                          <a:cs typeface="Arial" panose="020B0604020202020204" pitchFamily="34" charset="0"/>
                        </a:rPr>
                        <a:t>a</a:t>
                      </a:r>
                      <a:r>
                        <a:rPr lang="fr-FR" sz="1200" spc="-5">
                          <a:effectLst/>
                          <a:latin typeface="Arial" panose="020B0604020202020204" pitchFamily="34" charset="0"/>
                          <a:ea typeface="Arial" panose="020B0604020202020204" pitchFamily="34" charset="0"/>
                          <a:cs typeface="Arial" panose="020B0604020202020204" pitchFamily="34" charset="0"/>
                        </a:rPr>
                        <a:t>gé</a:t>
                      </a:r>
                      <a:r>
                        <a:rPr lang="fr-FR" sz="1200">
                          <a:effectLst/>
                          <a:latin typeface="Arial" panose="020B0604020202020204" pitchFamily="34" charset="0"/>
                          <a:ea typeface="Arial" panose="020B0604020202020204" pitchFamily="34" charset="0"/>
                          <a:cs typeface="Arial" panose="020B0604020202020204" pitchFamily="34" charset="0"/>
                        </a:rPr>
                        <a:t>r</a:t>
                      </a:r>
                      <a:r>
                        <a:rPr lang="fr-FR" sz="1200" spc="-10">
                          <a:effectLst/>
                          <a:latin typeface="Arial" panose="020B0604020202020204" pitchFamily="34" charset="0"/>
                          <a:ea typeface="Arial" panose="020B0604020202020204" pitchFamily="34" charset="0"/>
                          <a:cs typeface="Arial" panose="020B0604020202020204" pitchFamily="34" charset="0"/>
                        </a:rPr>
                        <a:t>i</a:t>
                      </a:r>
                      <a:r>
                        <a:rPr lang="fr-FR" sz="1200" spc="10">
                          <a:effectLst/>
                          <a:latin typeface="Arial" panose="020B0604020202020204" pitchFamily="34" charset="0"/>
                          <a:ea typeface="Arial" panose="020B0604020202020204" pitchFamily="34" charset="0"/>
                          <a:cs typeface="Arial" panose="020B0604020202020204" pitchFamily="34" charset="0"/>
                        </a:rPr>
                        <a:t>a</a:t>
                      </a:r>
                      <a:r>
                        <a:rPr lang="fr-FR" sz="1200" spc="-5">
                          <a:effectLst/>
                          <a:latin typeface="Arial" panose="020B0604020202020204" pitchFamily="34" charset="0"/>
                          <a:ea typeface="Arial" panose="020B0604020202020204" pitchFamily="34" charset="0"/>
                          <a:cs typeface="Arial" panose="020B0604020202020204" pitchFamily="34" charset="0"/>
                        </a:rPr>
                        <a:t>l</a:t>
                      </a:r>
                      <a:r>
                        <a:rPr lang="fr-FR" sz="1200">
                          <a:effectLst/>
                          <a:latin typeface="Arial" panose="020B0604020202020204" pitchFamily="34" charset="0"/>
                          <a:ea typeface="Arial" panose="020B0604020202020204" pitchFamily="34" charset="0"/>
                          <a:cs typeface="Arial" panose="020B0604020202020204" pitchFamily="34" charset="0"/>
                        </a:rPr>
                        <a:t>e.</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 </a:t>
                      </a:r>
                      <a:endParaRPr lang="fr-FR" sz="140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Formulation d’une </a:t>
                      </a:r>
                      <a:r>
                        <a:rPr lang="fr-FR" sz="1200" spc="-30">
                          <a:effectLst/>
                          <a:latin typeface="Arial" panose="020B0604020202020204" pitchFamily="34" charset="0"/>
                          <a:ea typeface="Arial" panose="020B0604020202020204" pitchFamily="34" charset="0"/>
                          <a:cs typeface="Arial" panose="020B0604020202020204" pitchFamily="34" charset="0"/>
                        </a:rPr>
                        <a:t> </a:t>
                      </a:r>
                      <a:r>
                        <a:rPr lang="fr-FR" sz="1200" spc="5">
                          <a:effectLst/>
                          <a:latin typeface="Arial" panose="020B0604020202020204" pitchFamily="34" charset="0"/>
                          <a:ea typeface="Arial" panose="020B0604020202020204" pitchFamily="34" charset="0"/>
                          <a:cs typeface="Arial" panose="020B0604020202020204" pitchFamily="34" charset="0"/>
                        </a:rPr>
                        <a:t>p</a:t>
                      </a:r>
                      <a:r>
                        <a:rPr lang="fr-FR" sz="1200">
                          <a:effectLst/>
                          <a:latin typeface="Arial" panose="020B0604020202020204" pitchFamily="34" charset="0"/>
                          <a:ea typeface="Arial" panose="020B0604020202020204" pitchFamily="34" charset="0"/>
                          <a:cs typeface="Arial" panose="020B0604020202020204" pitchFamily="34" charset="0"/>
                        </a:rPr>
                        <a:t>ro</a:t>
                      </a:r>
                      <a:r>
                        <a:rPr lang="fr-FR" sz="1200" spc="-5">
                          <a:effectLst/>
                          <a:latin typeface="Arial" panose="020B0604020202020204" pitchFamily="34" charset="0"/>
                          <a:ea typeface="Arial" panose="020B0604020202020204" pitchFamily="34" charset="0"/>
                          <a:cs typeface="Arial" panose="020B0604020202020204" pitchFamily="34" charset="0"/>
                        </a:rPr>
                        <a:t>blé</a:t>
                      </a:r>
                      <a:r>
                        <a:rPr lang="fr-FR" sz="1200">
                          <a:effectLst/>
                          <a:latin typeface="Arial" panose="020B0604020202020204" pitchFamily="34" charset="0"/>
                          <a:ea typeface="Arial" panose="020B0604020202020204" pitchFamily="34" charset="0"/>
                          <a:cs typeface="Arial" panose="020B0604020202020204" pitchFamily="34" charset="0"/>
                        </a:rPr>
                        <a:t>mat</a:t>
                      </a:r>
                      <a:r>
                        <a:rPr lang="fr-FR" sz="1200" spc="5">
                          <a:effectLst/>
                          <a:latin typeface="Arial" panose="020B0604020202020204" pitchFamily="34" charset="0"/>
                          <a:ea typeface="Arial" panose="020B0604020202020204" pitchFamily="34" charset="0"/>
                          <a:cs typeface="Arial" panose="020B0604020202020204" pitchFamily="34" charset="0"/>
                        </a:rPr>
                        <a:t>i</a:t>
                      </a:r>
                      <a:r>
                        <a:rPr lang="fr-FR" sz="1200" spc="-5">
                          <a:effectLst/>
                          <a:latin typeface="Arial" panose="020B0604020202020204" pitchFamily="34" charset="0"/>
                          <a:ea typeface="Arial" panose="020B0604020202020204" pitchFamily="34" charset="0"/>
                          <a:cs typeface="Arial" panose="020B0604020202020204" pitchFamily="34" charset="0"/>
                        </a:rPr>
                        <a:t>qu</a:t>
                      </a:r>
                      <a:r>
                        <a:rPr lang="fr-FR" sz="1200">
                          <a:effectLst/>
                          <a:latin typeface="Arial" panose="020B0604020202020204" pitchFamily="34" charset="0"/>
                          <a:ea typeface="Arial" panose="020B0604020202020204" pitchFamily="34" charset="0"/>
                          <a:cs typeface="Arial" panose="020B0604020202020204" pitchFamily="34" charset="0"/>
                        </a:rPr>
                        <a:t>e</a:t>
                      </a:r>
                      <a:r>
                        <a:rPr lang="fr-FR" sz="1200" spc="-30">
                          <a:effectLst/>
                          <a:latin typeface="Arial" panose="020B0604020202020204" pitchFamily="34" charset="0"/>
                          <a:ea typeface="Arial" panose="020B0604020202020204" pitchFamily="34" charset="0"/>
                          <a:cs typeface="Arial" panose="020B0604020202020204" pitchFamily="34" charset="0"/>
                        </a:rPr>
                        <a:t> </a:t>
                      </a:r>
                      <a:r>
                        <a:rPr lang="fr-FR" sz="1200">
                          <a:effectLst/>
                          <a:latin typeface="Arial" panose="020B0604020202020204" pitchFamily="34" charset="0"/>
                          <a:ea typeface="Arial" panose="020B0604020202020204" pitchFamily="34" charset="0"/>
                          <a:cs typeface="Arial" panose="020B0604020202020204" pitchFamily="34" charset="0"/>
                        </a:rPr>
                        <a:t>m</a:t>
                      </a:r>
                      <a:r>
                        <a:rPr lang="fr-FR" sz="1200" spc="10">
                          <a:effectLst/>
                          <a:latin typeface="Arial" panose="020B0604020202020204" pitchFamily="34" charset="0"/>
                          <a:ea typeface="Arial" panose="020B0604020202020204" pitchFamily="34" charset="0"/>
                          <a:cs typeface="Arial" panose="020B0604020202020204" pitchFamily="34" charset="0"/>
                        </a:rPr>
                        <a:t>a</a:t>
                      </a:r>
                      <a:r>
                        <a:rPr lang="fr-FR" sz="1200" spc="-5">
                          <a:effectLst/>
                          <a:latin typeface="Arial" panose="020B0604020202020204" pitchFamily="34" charset="0"/>
                          <a:ea typeface="Arial" panose="020B0604020202020204" pitchFamily="34" charset="0"/>
                          <a:cs typeface="Arial" panose="020B0604020202020204" pitchFamily="34" charset="0"/>
                        </a:rPr>
                        <a:t>n</a:t>
                      </a:r>
                      <a:r>
                        <a:rPr lang="fr-FR" sz="1200">
                          <a:effectLst/>
                          <a:latin typeface="Arial" panose="020B0604020202020204" pitchFamily="34" charset="0"/>
                          <a:ea typeface="Arial" panose="020B0604020202020204" pitchFamily="34" charset="0"/>
                          <a:cs typeface="Arial" panose="020B0604020202020204" pitchFamily="34" charset="0"/>
                        </a:rPr>
                        <a:t>a</a:t>
                      </a:r>
                      <a:r>
                        <a:rPr lang="fr-FR" sz="1200" spc="-5">
                          <a:effectLst/>
                          <a:latin typeface="Arial" panose="020B0604020202020204" pitchFamily="34" charset="0"/>
                          <a:ea typeface="Arial" panose="020B0604020202020204" pitchFamily="34" charset="0"/>
                          <a:cs typeface="Arial" panose="020B0604020202020204" pitchFamily="34" charset="0"/>
                        </a:rPr>
                        <a:t>gé</a:t>
                      </a:r>
                      <a:r>
                        <a:rPr lang="fr-FR" sz="1200" spc="5">
                          <a:effectLst/>
                          <a:latin typeface="Arial" panose="020B0604020202020204" pitchFamily="34" charset="0"/>
                          <a:ea typeface="Arial" panose="020B0604020202020204" pitchFamily="34" charset="0"/>
                          <a:cs typeface="Arial" panose="020B0604020202020204" pitchFamily="34" charset="0"/>
                        </a:rPr>
                        <a:t>r</a:t>
                      </a:r>
                      <a:r>
                        <a:rPr lang="fr-FR" sz="1200" spc="-5">
                          <a:effectLst/>
                          <a:latin typeface="Arial" panose="020B0604020202020204" pitchFamily="34" charset="0"/>
                          <a:ea typeface="Arial" panose="020B0604020202020204" pitchFamily="34" charset="0"/>
                          <a:cs typeface="Arial" panose="020B0604020202020204" pitchFamily="34" charset="0"/>
                        </a:rPr>
                        <a:t>i</a:t>
                      </a:r>
                      <a:r>
                        <a:rPr lang="fr-FR" sz="1200">
                          <a:effectLst/>
                          <a:latin typeface="Arial" panose="020B0604020202020204" pitchFamily="34" charset="0"/>
                          <a:ea typeface="Arial" panose="020B0604020202020204" pitchFamily="34" charset="0"/>
                          <a:cs typeface="Arial" panose="020B0604020202020204" pitchFamily="34" charset="0"/>
                        </a:rPr>
                        <a:t>al</a:t>
                      </a:r>
                      <a:r>
                        <a:rPr lang="fr-FR" sz="1200" spc="-10">
                          <a:effectLst/>
                          <a:latin typeface="Arial" panose="020B0604020202020204" pitchFamily="34" charset="0"/>
                          <a:ea typeface="Arial" panose="020B0604020202020204" pitchFamily="34" charset="0"/>
                          <a:cs typeface="Arial" panose="020B0604020202020204" pitchFamily="34" charset="0"/>
                        </a:rPr>
                        <a:t>e</a:t>
                      </a:r>
                      <a:r>
                        <a:rPr lang="fr-FR" sz="1200">
                          <a:effectLst/>
                          <a:latin typeface="Arial" panose="020B0604020202020204" pitchFamily="34" charset="0"/>
                          <a:ea typeface="Arial" panose="020B0604020202020204" pitchFamily="34" charset="0"/>
                          <a:cs typeface="Arial" panose="020B0604020202020204" pitchFamily="34" charset="0"/>
                        </a:rPr>
                        <a:t> sans lien ou cohérence avec le contexte.</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 </a:t>
                      </a:r>
                      <a:endParaRPr lang="fr-FR" sz="140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Présence d’une problématique man</a:t>
                      </a:r>
                      <a:r>
                        <a:rPr lang="fr-FR" sz="1200" spc="5">
                          <a:effectLst/>
                          <a:latin typeface="Arial" panose="020B0604020202020204" pitchFamily="34" charset="0"/>
                          <a:ea typeface="Arial" panose="020B0604020202020204" pitchFamily="34" charset="0"/>
                          <a:cs typeface="Arial" panose="020B0604020202020204" pitchFamily="34" charset="0"/>
                        </a:rPr>
                        <a:t>a</a:t>
                      </a:r>
                      <a:r>
                        <a:rPr lang="fr-FR" sz="1200" spc="-5">
                          <a:effectLst/>
                          <a:latin typeface="Arial" panose="020B0604020202020204" pitchFamily="34" charset="0"/>
                          <a:ea typeface="Arial" panose="020B0604020202020204" pitchFamily="34" charset="0"/>
                          <a:cs typeface="Arial" panose="020B0604020202020204" pitchFamily="34" charset="0"/>
                        </a:rPr>
                        <a:t>gé</a:t>
                      </a:r>
                      <a:r>
                        <a:rPr lang="fr-FR" sz="1200">
                          <a:effectLst/>
                          <a:latin typeface="Arial" panose="020B0604020202020204" pitchFamily="34" charset="0"/>
                          <a:ea typeface="Arial" panose="020B0604020202020204" pitchFamily="34" charset="0"/>
                          <a:cs typeface="Arial" panose="020B0604020202020204" pitchFamily="34" charset="0"/>
                        </a:rPr>
                        <a:t>r</a:t>
                      </a:r>
                      <a:r>
                        <a:rPr lang="fr-FR" sz="1200" spc="-5">
                          <a:effectLst/>
                          <a:latin typeface="Arial" panose="020B0604020202020204" pitchFamily="34" charset="0"/>
                          <a:ea typeface="Arial" panose="020B0604020202020204" pitchFamily="34" charset="0"/>
                          <a:cs typeface="Arial" panose="020B0604020202020204" pitchFamily="34" charset="0"/>
                        </a:rPr>
                        <a:t>i</a:t>
                      </a:r>
                      <a:r>
                        <a:rPr lang="fr-FR" sz="1200">
                          <a:effectLst/>
                          <a:latin typeface="Arial" panose="020B0604020202020204" pitchFamily="34" charset="0"/>
                          <a:ea typeface="Arial" panose="020B0604020202020204" pitchFamily="34" charset="0"/>
                          <a:cs typeface="Arial" panose="020B0604020202020204" pitchFamily="34" charset="0"/>
                        </a:rPr>
                        <a:t>ale cohérente.</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algn="ctr"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 </a:t>
                      </a:r>
                      <a:endParaRPr lang="fr-FR" sz="14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Présence d’une pro</a:t>
                      </a:r>
                      <a:r>
                        <a:rPr lang="fr-FR" sz="1200" spc="-5">
                          <a:effectLst/>
                          <a:latin typeface="Arial" panose="020B0604020202020204" pitchFamily="34" charset="0"/>
                          <a:ea typeface="Arial" panose="020B0604020202020204" pitchFamily="34" charset="0"/>
                          <a:cs typeface="Arial" panose="020B0604020202020204" pitchFamily="34" charset="0"/>
                        </a:rPr>
                        <a:t>blé</a:t>
                      </a:r>
                      <a:r>
                        <a:rPr lang="fr-FR" sz="1200">
                          <a:effectLst/>
                          <a:latin typeface="Arial" panose="020B0604020202020204" pitchFamily="34" charset="0"/>
                          <a:ea typeface="Arial" panose="020B0604020202020204" pitchFamily="34" charset="0"/>
                          <a:cs typeface="Arial" panose="020B0604020202020204" pitchFamily="34" charset="0"/>
                        </a:rPr>
                        <a:t>ma</a:t>
                      </a:r>
                      <a:r>
                        <a:rPr lang="fr-FR" sz="1200" spc="10">
                          <a:effectLst/>
                          <a:latin typeface="Arial" panose="020B0604020202020204" pitchFamily="34" charset="0"/>
                          <a:ea typeface="Arial" panose="020B0604020202020204" pitchFamily="34" charset="0"/>
                          <a:cs typeface="Arial" panose="020B0604020202020204" pitchFamily="34" charset="0"/>
                        </a:rPr>
                        <a:t>t</a:t>
                      </a:r>
                      <a:r>
                        <a:rPr lang="fr-FR" sz="1200" spc="-5">
                          <a:effectLst/>
                          <a:latin typeface="Arial" panose="020B0604020202020204" pitchFamily="34" charset="0"/>
                          <a:ea typeface="Arial" panose="020B0604020202020204" pitchFamily="34" charset="0"/>
                          <a:cs typeface="Arial" panose="020B0604020202020204" pitchFamily="34" charset="0"/>
                        </a:rPr>
                        <a:t>iq</a:t>
                      </a:r>
                      <a:r>
                        <a:rPr lang="fr-FR" sz="1200" spc="5">
                          <a:effectLst/>
                          <a:latin typeface="Arial" panose="020B0604020202020204" pitchFamily="34" charset="0"/>
                          <a:ea typeface="Arial" panose="020B0604020202020204" pitchFamily="34" charset="0"/>
                          <a:cs typeface="Arial" panose="020B0604020202020204" pitchFamily="34" charset="0"/>
                        </a:rPr>
                        <a:t>u</a:t>
                      </a:r>
                      <a:r>
                        <a:rPr lang="fr-FR" sz="1200">
                          <a:effectLst/>
                          <a:latin typeface="Arial" panose="020B0604020202020204" pitchFamily="34" charset="0"/>
                          <a:ea typeface="Arial" panose="020B0604020202020204" pitchFamily="34" charset="0"/>
                          <a:cs typeface="Arial" panose="020B0604020202020204" pitchFamily="34" charset="0"/>
                        </a:rPr>
                        <a:t>e ma</a:t>
                      </a:r>
                      <a:r>
                        <a:rPr lang="fr-FR" sz="1200" spc="-5">
                          <a:effectLst/>
                          <a:latin typeface="Arial" panose="020B0604020202020204" pitchFamily="34" charset="0"/>
                          <a:ea typeface="Arial" panose="020B0604020202020204" pitchFamily="34" charset="0"/>
                          <a:cs typeface="Arial" panose="020B0604020202020204" pitchFamily="34" charset="0"/>
                        </a:rPr>
                        <a:t>n</a:t>
                      </a:r>
                      <a:r>
                        <a:rPr lang="fr-FR" sz="1200">
                          <a:effectLst/>
                          <a:latin typeface="Arial" panose="020B0604020202020204" pitchFamily="34" charset="0"/>
                          <a:ea typeface="Arial" panose="020B0604020202020204" pitchFamily="34" charset="0"/>
                          <a:cs typeface="Arial" panose="020B0604020202020204" pitchFamily="34" charset="0"/>
                        </a:rPr>
                        <a:t>a</a:t>
                      </a:r>
                      <a:r>
                        <a:rPr lang="fr-FR" sz="1200" spc="-5">
                          <a:effectLst/>
                          <a:latin typeface="Arial" panose="020B0604020202020204" pitchFamily="34" charset="0"/>
                          <a:ea typeface="Arial" panose="020B0604020202020204" pitchFamily="34" charset="0"/>
                          <a:cs typeface="Arial" panose="020B0604020202020204" pitchFamily="34" charset="0"/>
                        </a:rPr>
                        <a:t>gé</a:t>
                      </a:r>
                      <a:r>
                        <a:rPr lang="fr-FR" sz="1200">
                          <a:effectLst/>
                          <a:latin typeface="Arial" panose="020B0604020202020204" pitchFamily="34" charset="0"/>
                          <a:ea typeface="Arial" panose="020B0604020202020204" pitchFamily="34" charset="0"/>
                          <a:cs typeface="Arial" panose="020B0604020202020204" pitchFamily="34" charset="0"/>
                        </a:rPr>
                        <a:t>r</a:t>
                      </a:r>
                      <a:r>
                        <a:rPr lang="fr-FR" sz="1200" spc="-5">
                          <a:effectLst/>
                          <a:latin typeface="Arial" panose="020B0604020202020204" pitchFamily="34" charset="0"/>
                          <a:ea typeface="Arial" panose="020B0604020202020204" pitchFamily="34" charset="0"/>
                          <a:cs typeface="Arial" panose="020B0604020202020204" pitchFamily="34" charset="0"/>
                        </a:rPr>
                        <a:t>i</a:t>
                      </a:r>
                      <a:r>
                        <a:rPr lang="fr-FR" sz="1200">
                          <a:effectLst/>
                          <a:latin typeface="Arial" panose="020B0604020202020204" pitchFamily="34" charset="0"/>
                          <a:ea typeface="Arial" panose="020B0604020202020204" pitchFamily="34" charset="0"/>
                          <a:cs typeface="Arial" panose="020B0604020202020204" pitchFamily="34" charset="0"/>
                        </a:rPr>
                        <a:t>a</a:t>
                      </a:r>
                      <a:r>
                        <a:rPr lang="fr-FR" sz="1200" spc="5">
                          <a:effectLst/>
                          <a:latin typeface="Arial" panose="020B0604020202020204" pitchFamily="34" charset="0"/>
                          <a:ea typeface="Arial" panose="020B0604020202020204" pitchFamily="34" charset="0"/>
                          <a:cs typeface="Arial" panose="020B0604020202020204" pitchFamily="34" charset="0"/>
                        </a:rPr>
                        <a:t>l</a:t>
                      </a:r>
                      <a:r>
                        <a:rPr lang="fr-FR" sz="1200">
                          <a:effectLst/>
                          <a:latin typeface="Arial" panose="020B0604020202020204" pitchFamily="34" charset="0"/>
                          <a:ea typeface="Arial" panose="020B0604020202020204" pitchFamily="34" charset="0"/>
                          <a:cs typeface="Arial" panose="020B0604020202020204" pitchFamily="34" charset="0"/>
                        </a:rPr>
                        <a:t>e</a:t>
                      </a:r>
                      <a:r>
                        <a:rPr lang="fr-FR" sz="1200" spc="-20">
                          <a:effectLst/>
                          <a:latin typeface="Arial" panose="020B0604020202020204" pitchFamily="34" charset="0"/>
                          <a:ea typeface="Arial" panose="020B0604020202020204" pitchFamily="34" charset="0"/>
                          <a:cs typeface="Arial" panose="020B0604020202020204" pitchFamily="34" charset="0"/>
                        </a:rPr>
                        <a:t> </a:t>
                      </a:r>
                      <a:r>
                        <a:rPr lang="fr-FR" sz="1200" spc="-5">
                          <a:effectLst/>
                          <a:latin typeface="Arial" panose="020B0604020202020204" pitchFamily="34" charset="0"/>
                          <a:ea typeface="Arial" panose="020B0604020202020204" pitchFamily="34" charset="0"/>
                          <a:cs typeface="Arial" panose="020B0604020202020204" pitchFamily="34" charset="0"/>
                        </a:rPr>
                        <a:t>cohérente en lien avec le thème et le contexte.</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 </a:t>
                      </a:r>
                      <a:endParaRPr lang="fr-FR" sz="140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7985626"/>
                  </a:ext>
                </a:extLst>
              </a:tr>
              <a:tr h="1258802">
                <a:tc>
                  <a:txBody>
                    <a:bodyPr/>
                    <a:lstStyle/>
                    <a:p>
                      <a:pPr marL="90170" marR="136525" algn="just" eaLnBrk="0" hangingPunct="0">
                        <a:lnSpc>
                          <a:spcPts val="1090"/>
                        </a:lnSpc>
                        <a:spcAft>
                          <a:spcPts val="0"/>
                        </a:spcAft>
                      </a:pPr>
                      <a:endParaRPr lang="fr-FR" sz="1200" dirty="0" smtClean="0">
                        <a:effectLst/>
                        <a:latin typeface="Arial" panose="020B0604020202020204" pitchFamily="34" charset="0"/>
                        <a:ea typeface="Arial" panose="020B0604020202020204" pitchFamily="34" charset="0"/>
                        <a:cs typeface="Arial" panose="020B0604020202020204" pitchFamily="34" charset="0"/>
                      </a:endParaRPr>
                    </a:p>
                    <a:p>
                      <a:pPr marL="90170" marR="136525" algn="just" eaLnBrk="0" hangingPunct="0">
                        <a:lnSpc>
                          <a:spcPts val="1090"/>
                        </a:lnSpc>
                        <a:spcAft>
                          <a:spcPts val="0"/>
                        </a:spcAft>
                      </a:pPr>
                      <a:r>
                        <a:rPr lang="fr-FR" sz="1200" dirty="0" smtClean="0">
                          <a:effectLst/>
                          <a:latin typeface="Arial" panose="020B0604020202020204" pitchFamily="34" charset="0"/>
                          <a:ea typeface="Arial" panose="020B0604020202020204" pitchFamily="34" charset="0"/>
                          <a:cs typeface="Arial" panose="020B0604020202020204" pitchFamily="34" charset="0"/>
                        </a:rPr>
                        <a:t>Effectuer </a:t>
                      </a:r>
                      <a:r>
                        <a:rPr lang="fr-FR" sz="1200" dirty="0">
                          <a:effectLst/>
                          <a:latin typeface="Arial" panose="020B0604020202020204" pitchFamily="34" charset="0"/>
                          <a:ea typeface="Arial" panose="020B0604020202020204" pitchFamily="34" charset="0"/>
                          <a:cs typeface="Arial" panose="020B0604020202020204" pitchFamily="34" charset="0"/>
                        </a:rPr>
                        <a:t>les traitements et les analyses pertinentes en matières de management opérationnel.</a:t>
                      </a:r>
                      <a:endParaRPr lang="fr-FR" sz="14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c>
                  <a:txBody>
                    <a:bodyPr/>
                    <a:lstStyle/>
                    <a:p>
                      <a:pPr marL="90170" marR="136525" eaLnBrk="0" hangingPunct="0">
                        <a:lnSpc>
                          <a:spcPts val="1090"/>
                        </a:lnSpc>
                        <a:spcAft>
                          <a:spcPts val="0"/>
                        </a:spcAft>
                      </a:pPr>
                      <a:r>
                        <a:rPr lang="fr-FR" sz="1200" spc="-5" dirty="0">
                          <a:effectLst/>
                          <a:latin typeface="Arial" panose="020B0604020202020204" pitchFamily="34" charset="0"/>
                          <a:ea typeface="Arial" panose="020B0604020202020204" pitchFamily="34" charset="0"/>
                          <a:cs typeface="Arial" panose="020B0604020202020204" pitchFamily="34" charset="0"/>
                        </a:rPr>
                        <a:t>Absence de traitement Analyses erronées</a:t>
                      </a:r>
                      <a:endParaRPr lang="fr-FR" sz="1400" dirty="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spc="-5" dirty="0">
                          <a:effectLst/>
                          <a:latin typeface="Arial" panose="020B0604020202020204" pitchFamily="34" charset="0"/>
                          <a:ea typeface="Arial" panose="020B0604020202020204" pitchFamily="34" charset="0"/>
                          <a:cs typeface="Arial" panose="020B0604020202020204" pitchFamily="34" charset="0"/>
                        </a:rPr>
                        <a:t>Plagiat des documents.</a:t>
                      </a:r>
                      <a:endParaRPr lang="fr-FR" sz="1400" dirty="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dirty="0">
                          <a:effectLst/>
                          <a:latin typeface="Arial" panose="020B0604020202020204" pitchFamily="34" charset="0"/>
                          <a:ea typeface="Arial" panose="020B0604020202020204" pitchFamily="34" charset="0"/>
                          <a:cs typeface="Arial" panose="020B0604020202020204" pitchFamily="34" charset="0"/>
                        </a:rPr>
                        <a:t> </a:t>
                      </a:r>
                      <a:endParaRPr lang="fr-FR" sz="14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36525" eaLnBrk="0" hangingPunct="0">
                        <a:lnSpc>
                          <a:spcPts val="1090"/>
                        </a:lnSpc>
                        <a:spcAft>
                          <a:spcPts val="0"/>
                        </a:spcAft>
                      </a:pPr>
                      <a:r>
                        <a:rPr lang="fr-FR" sz="1200" spc="-5">
                          <a:effectLst/>
                          <a:latin typeface="Arial" panose="020B0604020202020204" pitchFamily="34" charset="0"/>
                          <a:ea typeface="Arial" panose="020B0604020202020204" pitchFamily="34" charset="0"/>
                          <a:cs typeface="Arial" panose="020B0604020202020204" pitchFamily="34" charset="0"/>
                        </a:rPr>
                        <a:t>M</a:t>
                      </a:r>
                      <a:r>
                        <a:rPr lang="fr-FR" sz="1200" spc="5">
                          <a:effectLst/>
                          <a:latin typeface="Arial" panose="020B0604020202020204" pitchFamily="34" charset="0"/>
                          <a:ea typeface="Arial" panose="020B0604020202020204" pitchFamily="34" charset="0"/>
                          <a:cs typeface="Arial" panose="020B0604020202020204" pitchFamily="34" charset="0"/>
                        </a:rPr>
                        <a:t>o</a:t>
                      </a:r>
                      <a:r>
                        <a:rPr lang="fr-FR" sz="1200" spc="-5">
                          <a:effectLst/>
                          <a:latin typeface="Arial" panose="020B0604020202020204" pitchFamily="34" charset="0"/>
                          <a:ea typeface="Arial" panose="020B0604020202020204" pitchFamily="34" charset="0"/>
                          <a:cs typeface="Arial" panose="020B0604020202020204" pitchFamily="34" charset="0"/>
                        </a:rPr>
                        <a:t>bil</a:t>
                      </a:r>
                      <a:r>
                        <a:rPr lang="fr-FR" sz="1200" spc="5">
                          <a:effectLst/>
                          <a:latin typeface="Arial" panose="020B0604020202020204" pitchFamily="34" charset="0"/>
                          <a:ea typeface="Arial" panose="020B0604020202020204" pitchFamily="34" charset="0"/>
                          <a:cs typeface="Arial" panose="020B0604020202020204" pitchFamily="34" charset="0"/>
                        </a:rPr>
                        <a:t>i</a:t>
                      </a:r>
                      <a:r>
                        <a:rPr lang="fr-FR" sz="1200" spc="-5">
                          <a:effectLst/>
                          <a:latin typeface="Arial" panose="020B0604020202020204" pitchFamily="34" charset="0"/>
                          <a:ea typeface="Arial" panose="020B0604020202020204" pitchFamily="34" charset="0"/>
                          <a:cs typeface="Arial" panose="020B0604020202020204" pitchFamily="34" charset="0"/>
                        </a:rPr>
                        <a:t>sation partielle et erronée de</a:t>
                      </a:r>
                      <a:r>
                        <a:rPr lang="fr-FR" sz="1200">
                          <a:effectLst/>
                          <a:latin typeface="Arial" panose="020B0604020202020204" pitchFamily="34" charset="0"/>
                          <a:ea typeface="Arial" panose="020B0604020202020204" pitchFamily="34" charset="0"/>
                          <a:cs typeface="Arial" panose="020B0604020202020204" pitchFamily="34" charset="0"/>
                        </a:rPr>
                        <a:t>s </a:t>
                      </a:r>
                      <a:r>
                        <a:rPr lang="fr-FR" sz="1200" spc="-5">
                          <a:effectLst/>
                          <a:latin typeface="Arial" panose="020B0604020202020204" pitchFamily="34" charset="0"/>
                          <a:ea typeface="Arial" panose="020B0604020202020204" pitchFamily="34" charset="0"/>
                          <a:cs typeface="Arial" panose="020B0604020202020204" pitchFamily="34" charset="0"/>
                        </a:rPr>
                        <a:t>t</a:t>
                      </a:r>
                      <a:r>
                        <a:rPr lang="fr-FR" sz="1200">
                          <a:effectLst/>
                          <a:latin typeface="Arial" panose="020B0604020202020204" pitchFamily="34" charset="0"/>
                          <a:ea typeface="Arial" panose="020B0604020202020204" pitchFamily="34" charset="0"/>
                          <a:cs typeface="Arial" panose="020B0604020202020204" pitchFamily="34" charset="0"/>
                        </a:rPr>
                        <a:t>ra</a:t>
                      </a:r>
                      <a:r>
                        <a:rPr lang="fr-FR" sz="1200" spc="-5">
                          <a:effectLst/>
                          <a:latin typeface="Arial" panose="020B0604020202020204" pitchFamily="34" charset="0"/>
                          <a:ea typeface="Arial" panose="020B0604020202020204" pitchFamily="34" charset="0"/>
                          <a:cs typeface="Arial" panose="020B0604020202020204" pitchFamily="34" charset="0"/>
                        </a:rPr>
                        <a:t>i</a:t>
                      </a:r>
                      <a:r>
                        <a:rPr lang="fr-FR" sz="1200">
                          <a:effectLst/>
                          <a:latin typeface="Arial" panose="020B0604020202020204" pitchFamily="34" charset="0"/>
                          <a:ea typeface="Arial" panose="020B0604020202020204" pitchFamily="34" charset="0"/>
                          <a:cs typeface="Arial" panose="020B0604020202020204" pitchFamily="34" charset="0"/>
                        </a:rPr>
                        <a:t>t</a:t>
                      </a:r>
                      <a:r>
                        <a:rPr lang="fr-FR" sz="1200" spc="-5">
                          <a:effectLst/>
                          <a:latin typeface="Arial" panose="020B0604020202020204" pitchFamily="34" charset="0"/>
                          <a:ea typeface="Arial" panose="020B0604020202020204" pitchFamily="34" charset="0"/>
                          <a:cs typeface="Arial" panose="020B0604020202020204" pitchFamily="34" charset="0"/>
                        </a:rPr>
                        <a:t>e</a:t>
                      </a:r>
                      <a:r>
                        <a:rPr lang="fr-FR" sz="1200">
                          <a:effectLst/>
                          <a:latin typeface="Arial" panose="020B0604020202020204" pitchFamily="34" charset="0"/>
                          <a:ea typeface="Arial" panose="020B0604020202020204" pitchFamily="34" charset="0"/>
                          <a:cs typeface="Arial" panose="020B0604020202020204" pitchFamily="34" charset="0"/>
                        </a:rPr>
                        <a:t>m</a:t>
                      </a:r>
                      <a:r>
                        <a:rPr lang="fr-FR" sz="1200" spc="5">
                          <a:effectLst/>
                          <a:latin typeface="Arial" panose="020B0604020202020204" pitchFamily="34" charset="0"/>
                          <a:ea typeface="Arial" panose="020B0604020202020204" pitchFamily="34" charset="0"/>
                          <a:cs typeface="Arial" panose="020B0604020202020204" pitchFamily="34" charset="0"/>
                        </a:rPr>
                        <a:t>e</a:t>
                      </a:r>
                      <a:r>
                        <a:rPr lang="fr-FR" sz="1200" spc="-5">
                          <a:effectLst/>
                          <a:latin typeface="Arial" panose="020B0604020202020204" pitchFamily="34" charset="0"/>
                          <a:ea typeface="Arial" panose="020B0604020202020204" pitchFamily="34" charset="0"/>
                          <a:cs typeface="Arial" panose="020B0604020202020204" pitchFamily="34" charset="0"/>
                        </a:rPr>
                        <a:t>n</a:t>
                      </a:r>
                      <a:r>
                        <a:rPr lang="fr-FR" sz="1200">
                          <a:effectLst/>
                          <a:latin typeface="Arial" panose="020B0604020202020204" pitchFamily="34" charset="0"/>
                          <a:ea typeface="Arial" panose="020B0604020202020204" pitchFamily="34" charset="0"/>
                          <a:cs typeface="Arial" panose="020B0604020202020204" pitchFamily="34" charset="0"/>
                        </a:rPr>
                        <a:t>ts.</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A</a:t>
                      </a:r>
                      <a:r>
                        <a:rPr lang="fr-FR" sz="1200" spc="-5">
                          <a:effectLst/>
                          <a:latin typeface="Arial" panose="020B0604020202020204" pitchFamily="34" charset="0"/>
                          <a:ea typeface="Arial" panose="020B0604020202020204" pitchFamily="34" charset="0"/>
                          <a:cs typeface="Arial" panose="020B0604020202020204" pitchFamily="34" charset="0"/>
                        </a:rPr>
                        <a:t>n</a:t>
                      </a:r>
                      <a:r>
                        <a:rPr lang="fr-FR" sz="1200" spc="10">
                          <a:effectLst/>
                          <a:latin typeface="Arial" panose="020B0604020202020204" pitchFamily="34" charset="0"/>
                          <a:ea typeface="Arial" panose="020B0604020202020204" pitchFamily="34" charset="0"/>
                          <a:cs typeface="Arial" panose="020B0604020202020204" pitchFamily="34" charset="0"/>
                        </a:rPr>
                        <a:t>a</a:t>
                      </a:r>
                      <a:r>
                        <a:rPr lang="fr-FR" sz="1200" spc="-5">
                          <a:effectLst/>
                          <a:latin typeface="Arial" panose="020B0604020202020204" pitchFamily="34" charset="0"/>
                          <a:ea typeface="Arial" panose="020B0604020202020204" pitchFamily="34" charset="0"/>
                          <a:cs typeface="Arial" panose="020B0604020202020204" pitchFamily="34" charset="0"/>
                        </a:rPr>
                        <a:t>l</a:t>
                      </a:r>
                      <a:r>
                        <a:rPr lang="fr-FR" sz="1200">
                          <a:effectLst/>
                          <a:latin typeface="Arial" panose="020B0604020202020204" pitchFamily="34" charset="0"/>
                          <a:ea typeface="Arial" panose="020B0604020202020204" pitchFamily="34" charset="0"/>
                          <a:cs typeface="Arial" panose="020B0604020202020204" pitchFamily="34" charset="0"/>
                        </a:rPr>
                        <a:t>y</a:t>
                      </a:r>
                      <a:r>
                        <a:rPr lang="fr-FR" sz="1200" spc="-5">
                          <a:effectLst/>
                          <a:latin typeface="Arial" panose="020B0604020202020204" pitchFamily="34" charset="0"/>
                          <a:ea typeface="Arial" panose="020B0604020202020204" pitchFamily="34" charset="0"/>
                          <a:cs typeface="Arial" panose="020B0604020202020204" pitchFamily="34" charset="0"/>
                        </a:rPr>
                        <a:t>s</a:t>
                      </a:r>
                      <a:r>
                        <a:rPr lang="fr-FR" sz="1200" spc="5">
                          <a:effectLst/>
                          <a:latin typeface="Arial" panose="020B0604020202020204" pitchFamily="34" charset="0"/>
                          <a:ea typeface="Arial" panose="020B0604020202020204" pitchFamily="34" charset="0"/>
                          <a:cs typeface="Arial" panose="020B0604020202020204" pitchFamily="34" charset="0"/>
                        </a:rPr>
                        <a:t>es partielles.</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 </a:t>
                      </a:r>
                      <a:endParaRPr lang="fr-FR" sz="140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Traitement satisfaisant des données.</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Raisonnement cohérent.</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ct val="99000"/>
                        </a:lnSpc>
                        <a:spcBef>
                          <a:spcPts val="10"/>
                        </a:spcBef>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 </a:t>
                      </a:r>
                      <a:endParaRPr lang="fr-FR" sz="140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Maîtrise des traitements. </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Analyses pertinentes. </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Mobilisation de connaissances personnelles.</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 </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ct val="99000"/>
                        </a:lnSpc>
                        <a:spcBef>
                          <a:spcPts val="10"/>
                        </a:spcBef>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 </a:t>
                      </a:r>
                      <a:endParaRPr lang="fr-FR" sz="140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8687868"/>
                  </a:ext>
                </a:extLst>
              </a:tr>
              <a:tr h="1319323">
                <a:tc>
                  <a:txBody>
                    <a:bodyPr/>
                    <a:lstStyle/>
                    <a:p>
                      <a:pPr marL="90170" marR="136525" algn="just" eaLnBrk="0" hangingPunct="0">
                        <a:lnSpc>
                          <a:spcPts val="1090"/>
                        </a:lnSpc>
                        <a:spcAft>
                          <a:spcPts val="0"/>
                        </a:spcAft>
                      </a:pPr>
                      <a:endParaRPr lang="fr-FR" sz="1200" dirty="0" smtClean="0">
                        <a:effectLst/>
                        <a:latin typeface="Arial" panose="020B0604020202020204" pitchFamily="34" charset="0"/>
                        <a:ea typeface="Arial" panose="020B0604020202020204" pitchFamily="34" charset="0"/>
                        <a:cs typeface="Arial" panose="020B0604020202020204" pitchFamily="34" charset="0"/>
                      </a:endParaRPr>
                    </a:p>
                    <a:p>
                      <a:pPr marL="90170" marR="136525" algn="just" eaLnBrk="0" hangingPunct="0">
                        <a:lnSpc>
                          <a:spcPts val="1090"/>
                        </a:lnSpc>
                        <a:spcAft>
                          <a:spcPts val="0"/>
                        </a:spcAft>
                      </a:pPr>
                      <a:r>
                        <a:rPr lang="fr-FR" sz="1200" dirty="0" smtClean="0">
                          <a:effectLst/>
                          <a:latin typeface="Arial" panose="020B0604020202020204" pitchFamily="34" charset="0"/>
                          <a:ea typeface="Arial" panose="020B0604020202020204" pitchFamily="34" charset="0"/>
                          <a:cs typeface="Arial" panose="020B0604020202020204" pitchFamily="34" charset="0"/>
                        </a:rPr>
                        <a:t>Apporter </a:t>
                      </a:r>
                      <a:r>
                        <a:rPr lang="fr-FR" sz="1200" dirty="0">
                          <a:effectLst/>
                          <a:latin typeface="Arial" panose="020B0604020202020204" pitchFamily="34" charset="0"/>
                          <a:ea typeface="Arial" panose="020B0604020202020204" pitchFamily="34" charset="0"/>
                          <a:cs typeface="Arial" panose="020B0604020202020204" pitchFamily="34" charset="0"/>
                        </a:rPr>
                        <a:t>une solution, formuler et rédiger des recommandations pertinentes de nature à éclairer une prise de décision.</a:t>
                      </a:r>
                      <a:endParaRPr lang="fr-FR" sz="14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c>
                  <a:txBody>
                    <a:bodyPr/>
                    <a:lstStyle/>
                    <a:p>
                      <a:pPr marL="90170" marR="136525" eaLnBrk="0" hangingPunct="0">
                        <a:lnSpc>
                          <a:spcPct val="99000"/>
                        </a:lnSpc>
                        <a:spcBef>
                          <a:spcPts val="5"/>
                        </a:spcBef>
                        <a:spcAft>
                          <a:spcPts val="0"/>
                        </a:spcAft>
                      </a:pPr>
                      <a:r>
                        <a:rPr lang="fr-FR" sz="1200" spc="-5" dirty="0">
                          <a:effectLst/>
                          <a:latin typeface="Arial" panose="020B0604020202020204" pitchFamily="34" charset="0"/>
                          <a:ea typeface="Arial" panose="020B0604020202020204" pitchFamily="34" charset="0"/>
                          <a:cs typeface="Arial" panose="020B0604020202020204" pitchFamily="34" charset="0"/>
                        </a:rPr>
                        <a:t>Absence de recommandations.</a:t>
                      </a:r>
                      <a:endParaRPr lang="fr-FR" sz="1400" dirty="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ct val="99000"/>
                        </a:lnSpc>
                        <a:spcBef>
                          <a:spcPts val="5"/>
                        </a:spcBef>
                        <a:spcAft>
                          <a:spcPts val="0"/>
                        </a:spcAft>
                      </a:pPr>
                      <a:r>
                        <a:rPr lang="fr-FR" sz="1200" dirty="0">
                          <a:effectLst/>
                          <a:latin typeface="Arial" panose="020B0604020202020204" pitchFamily="34" charset="0"/>
                          <a:ea typeface="Arial" panose="020B0604020202020204" pitchFamily="34" charset="0"/>
                          <a:cs typeface="Arial" panose="020B0604020202020204" pitchFamily="34" charset="0"/>
                        </a:rPr>
                        <a:t> </a:t>
                      </a:r>
                      <a:endParaRPr lang="fr-FR" sz="1400" dirty="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ct val="99000"/>
                        </a:lnSpc>
                        <a:spcBef>
                          <a:spcPts val="5"/>
                        </a:spcBef>
                        <a:spcAft>
                          <a:spcPts val="0"/>
                        </a:spcAft>
                      </a:pPr>
                      <a:r>
                        <a:rPr lang="fr-FR" sz="1200" dirty="0">
                          <a:effectLst/>
                          <a:latin typeface="Arial" panose="020B0604020202020204" pitchFamily="34" charset="0"/>
                          <a:ea typeface="Arial" panose="020B0604020202020204" pitchFamily="34" charset="0"/>
                          <a:cs typeface="Arial" panose="020B0604020202020204" pitchFamily="34" charset="0"/>
                        </a:rPr>
                        <a:t> </a:t>
                      </a:r>
                      <a:endParaRPr lang="fr-FR" sz="1400" dirty="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ct val="99000"/>
                        </a:lnSpc>
                        <a:spcBef>
                          <a:spcPts val="5"/>
                        </a:spcBef>
                        <a:spcAft>
                          <a:spcPts val="0"/>
                        </a:spcAft>
                      </a:pPr>
                      <a:r>
                        <a:rPr lang="fr-FR" sz="1200" dirty="0">
                          <a:effectLst/>
                          <a:latin typeface="Arial" panose="020B0604020202020204" pitchFamily="34" charset="0"/>
                          <a:ea typeface="Arial" panose="020B0604020202020204" pitchFamily="34" charset="0"/>
                          <a:cs typeface="Arial" panose="020B0604020202020204" pitchFamily="34" charset="0"/>
                        </a:rPr>
                        <a:t> </a:t>
                      </a:r>
                      <a:endParaRPr lang="fr-FR" sz="14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36525" eaLnBrk="0" hangingPunct="0">
                        <a:lnSpc>
                          <a:spcPts val="1090"/>
                        </a:lnSpc>
                        <a:spcAft>
                          <a:spcPts val="0"/>
                        </a:spcAft>
                      </a:pPr>
                      <a:r>
                        <a:rPr lang="fr-FR" sz="1200" spc="-10">
                          <a:effectLst/>
                          <a:latin typeface="Arial" panose="020B0604020202020204" pitchFamily="34" charset="0"/>
                          <a:ea typeface="Arial" panose="020B0604020202020204" pitchFamily="34" charset="0"/>
                          <a:cs typeface="Arial" panose="020B0604020202020204" pitchFamily="34" charset="0"/>
                        </a:rPr>
                        <a:t>Recommandations trop générales, non réalistes, voire non légales.</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spc="-10">
                          <a:effectLst/>
                          <a:latin typeface="Arial" panose="020B0604020202020204" pitchFamily="34" charset="0"/>
                          <a:ea typeface="Arial" panose="020B0604020202020204" pitchFamily="34" charset="0"/>
                          <a:cs typeface="Arial" panose="020B0604020202020204" pitchFamily="34" charset="0"/>
                        </a:rPr>
                        <a:t>.</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 </a:t>
                      </a:r>
                      <a:endParaRPr lang="fr-FR" sz="140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36525" eaLnBrk="0" hangingPunct="0">
                        <a:lnSpc>
                          <a:spcPts val="1090"/>
                        </a:lnSpc>
                        <a:spcAft>
                          <a:spcPts val="0"/>
                        </a:spcAft>
                      </a:pPr>
                      <a:r>
                        <a:rPr lang="fr-FR" sz="1200" spc="-10">
                          <a:effectLst/>
                          <a:latin typeface="Arial" panose="020B0604020202020204" pitchFamily="34" charset="0"/>
                          <a:ea typeface="Arial" panose="020B0604020202020204" pitchFamily="34" charset="0"/>
                          <a:cs typeface="Arial" panose="020B0604020202020204" pitchFamily="34" charset="0"/>
                        </a:rPr>
                        <a:t>Recommandations concrètes et adaptées au contexte.</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spc="-10">
                          <a:effectLst/>
                          <a:latin typeface="Arial" panose="020B0604020202020204" pitchFamily="34" charset="0"/>
                          <a:ea typeface="Arial" panose="020B0604020202020204" pitchFamily="34" charset="0"/>
                          <a:cs typeface="Arial" panose="020B0604020202020204" pitchFamily="34" charset="0"/>
                        </a:rPr>
                        <a:t>Mobilisation correcte des concepts.</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spcBef>
                          <a:spcPts val="5"/>
                        </a:spcBef>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 </a:t>
                      </a:r>
                      <a:endParaRPr lang="fr-FR" sz="140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36525" eaLnBrk="0" hangingPunct="0">
                        <a:lnSpc>
                          <a:spcPts val="1090"/>
                        </a:lnSpc>
                        <a:spcAft>
                          <a:spcPts val="0"/>
                        </a:spcAft>
                      </a:pPr>
                      <a:r>
                        <a:rPr lang="fr-FR" sz="1200" spc="-10">
                          <a:effectLst/>
                          <a:latin typeface="Arial" panose="020B0604020202020204" pitchFamily="34" charset="0"/>
                          <a:ea typeface="Arial" panose="020B0604020202020204" pitchFamily="34" charset="0"/>
                          <a:cs typeface="Arial" panose="020B0604020202020204" pitchFamily="34" charset="0"/>
                        </a:rPr>
                        <a:t>Recommandations argumentées et pertinentes adaptées au contexte.</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spc="-10">
                          <a:effectLst/>
                          <a:latin typeface="Arial" panose="020B0604020202020204" pitchFamily="34" charset="0"/>
                          <a:ea typeface="Arial" panose="020B0604020202020204" pitchFamily="34" charset="0"/>
                          <a:cs typeface="Arial" panose="020B0604020202020204" pitchFamily="34" charset="0"/>
                        </a:rPr>
                        <a:t>Maîtrise des concepts.</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ct val="99000"/>
                        </a:lnSpc>
                        <a:spcBef>
                          <a:spcPts val="10"/>
                        </a:spcBef>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 </a:t>
                      </a:r>
                      <a:endParaRPr lang="fr-FR" sz="140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73738"/>
                  </a:ext>
                </a:extLst>
              </a:tr>
              <a:tr h="1394216">
                <a:tc>
                  <a:txBody>
                    <a:bodyPr/>
                    <a:lstStyle/>
                    <a:p>
                      <a:pPr marL="90170" marR="136525" algn="just" eaLnBrk="0" hangingPunct="0">
                        <a:lnSpc>
                          <a:spcPts val="1090"/>
                        </a:lnSpc>
                        <a:spcAft>
                          <a:spcPts val="0"/>
                        </a:spcAft>
                      </a:pPr>
                      <a:endParaRPr lang="fr-FR" sz="1200" dirty="0" smtClean="0">
                        <a:effectLst/>
                        <a:latin typeface="Arial" panose="020B0604020202020204" pitchFamily="34" charset="0"/>
                        <a:ea typeface="Arial" panose="020B0604020202020204" pitchFamily="34" charset="0"/>
                        <a:cs typeface="Arial" panose="020B0604020202020204" pitchFamily="34" charset="0"/>
                      </a:endParaRPr>
                    </a:p>
                    <a:p>
                      <a:pPr marL="90170" marR="136525" algn="just" eaLnBrk="0" hangingPunct="0">
                        <a:lnSpc>
                          <a:spcPts val="1090"/>
                        </a:lnSpc>
                        <a:spcAft>
                          <a:spcPts val="0"/>
                        </a:spcAft>
                      </a:pPr>
                      <a:r>
                        <a:rPr lang="fr-FR" sz="1200" dirty="0" smtClean="0">
                          <a:effectLst/>
                          <a:latin typeface="Arial" panose="020B0604020202020204" pitchFamily="34" charset="0"/>
                          <a:ea typeface="Arial" panose="020B0604020202020204" pitchFamily="34" charset="0"/>
                          <a:cs typeface="Arial" panose="020B0604020202020204" pitchFamily="34" charset="0"/>
                        </a:rPr>
                        <a:t>Synthétiser </a:t>
                      </a:r>
                      <a:r>
                        <a:rPr lang="fr-FR" sz="1200" dirty="0">
                          <a:effectLst/>
                          <a:latin typeface="Arial" panose="020B0604020202020204" pitchFamily="34" charset="0"/>
                          <a:ea typeface="Arial" panose="020B0604020202020204" pitchFamily="34" charset="0"/>
                          <a:cs typeface="Arial" panose="020B0604020202020204" pitchFamily="34" charset="0"/>
                        </a:rPr>
                        <a:t>son analyse du contexte managérial.</a:t>
                      </a:r>
                      <a:endParaRPr lang="fr-FR" sz="14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fr-FR"/>
                    </a:p>
                  </a:txBody>
                  <a:tcPr/>
                </a:tc>
                <a:tc>
                  <a:txBody>
                    <a:bodyPr/>
                    <a:lstStyle/>
                    <a:p>
                      <a:pPr marL="90170" marR="136525" eaLnBrk="0" hangingPunct="0">
                        <a:lnSpc>
                          <a:spcPts val="1090"/>
                        </a:lnSpc>
                        <a:spcAft>
                          <a:spcPts val="0"/>
                        </a:spcAft>
                      </a:pPr>
                      <a:r>
                        <a:rPr lang="fr-FR" sz="1200" spc="-5">
                          <a:effectLst/>
                          <a:latin typeface="Arial" panose="020B0604020202020204" pitchFamily="34" charset="0"/>
                          <a:ea typeface="Arial" panose="020B0604020202020204" pitchFamily="34" charset="0"/>
                          <a:cs typeface="Arial" panose="020B0604020202020204" pitchFamily="34" charset="0"/>
                        </a:rPr>
                        <a:t>Absence de synthèse</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spc="-5">
                          <a:effectLst/>
                          <a:latin typeface="Arial" panose="020B0604020202020204" pitchFamily="34" charset="0"/>
                          <a:ea typeface="Arial" panose="020B0604020202020204" pitchFamily="34" charset="0"/>
                          <a:cs typeface="Arial" panose="020B0604020202020204" pitchFamily="34" charset="0"/>
                        </a:rPr>
                        <a:t>Absence d’exploitation du contenu de l’étude.</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spc="-5">
                          <a:effectLst/>
                          <a:latin typeface="Arial" panose="020B0604020202020204" pitchFamily="34" charset="0"/>
                          <a:ea typeface="Arial" panose="020B0604020202020204" pitchFamily="34" charset="0"/>
                          <a:cs typeface="Arial" panose="020B0604020202020204" pitchFamily="34" charset="0"/>
                        </a:rPr>
                        <a:t>Absence de réflexion.</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ct val="99000"/>
                        </a:lnSpc>
                        <a:spcBef>
                          <a:spcPts val="5"/>
                        </a:spcBef>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 </a:t>
                      </a:r>
                      <a:endParaRPr lang="fr-FR" sz="140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Synthèse partielle.</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Reprise partielle du contenu de l’étude.</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Réflexion peu développée, ouverture peu cohérente.</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ct val="99000"/>
                        </a:lnSpc>
                        <a:spcBef>
                          <a:spcPts val="10"/>
                        </a:spcBef>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 </a:t>
                      </a:r>
                      <a:endParaRPr lang="fr-FR" sz="140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Synthèse correcte.</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a:effectLst/>
                          <a:latin typeface="Arial" panose="020B0604020202020204" pitchFamily="34" charset="0"/>
                          <a:ea typeface="Arial" panose="020B0604020202020204" pitchFamily="34" charset="0"/>
                          <a:cs typeface="Arial" panose="020B0604020202020204" pitchFamily="34" charset="0"/>
                        </a:rPr>
                        <a:t>Reprise correcte du contenu de l’étude.</a:t>
                      </a:r>
                      <a:endParaRPr lang="fr-FR" sz="1400">
                        <a:effectLst/>
                        <a:latin typeface="Arial" panose="020B0604020202020204" pitchFamily="34" charset="0"/>
                        <a:ea typeface="Arial" panose="020B0604020202020204" pitchFamily="34" charset="0"/>
                        <a:cs typeface="Arial" panose="020B0604020202020204" pitchFamily="34" charset="0"/>
                      </a:endParaRPr>
                    </a:p>
                    <a:p>
                      <a:pPr marL="90170" marR="136525" algn="ctr" eaLnBrk="0" hangingPunct="0">
                        <a:lnSpc>
                          <a:spcPts val="1090"/>
                        </a:lnSpc>
                        <a:spcAft>
                          <a:spcPts val="0"/>
                        </a:spcAft>
                      </a:pPr>
                      <a:r>
                        <a:rPr lang="fr-FR" sz="1200">
                          <a:effectLst/>
                          <a:latin typeface="Arial" panose="020B0604020202020204" pitchFamily="34" charset="0"/>
                          <a:ea typeface="Calibri" panose="020F0502020204030204" pitchFamily="34" charset="0"/>
                          <a:cs typeface="Arial" panose="020B0604020202020204" pitchFamily="34" charset="0"/>
                        </a:rPr>
                        <a:t> </a:t>
                      </a:r>
                      <a:endParaRPr lang="fr-FR" sz="140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0170" marR="136525" eaLnBrk="0" hangingPunct="0">
                        <a:lnSpc>
                          <a:spcPts val="1090"/>
                        </a:lnSpc>
                        <a:spcAft>
                          <a:spcPts val="0"/>
                        </a:spcAft>
                      </a:pPr>
                      <a:r>
                        <a:rPr lang="fr-FR" sz="1200" dirty="0">
                          <a:effectLst/>
                          <a:latin typeface="Arial" panose="020B0604020202020204" pitchFamily="34" charset="0"/>
                          <a:ea typeface="Arial" panose="020B0604020202020204" pitchFamily="34" charset="0"/>
                          <a:cs typeface="Arial" panose="020B0604020202020204" pitchFamily="34" charset="0"/>
                        </a:rPr>
                        <a:t>Bonne synthèse qui reprend l’étude et élargie la réflexion de manière pertinente.</a:t>
                      </a:r>
                      <a:endParaRPr lang="fr-FR" sz="1400" dirty="0">
                        <a:effectLst/>
                        <a:latin typeface="Arial" panose="020B0604020202020204" pitchFamily="34" charset="0"/>
                        <a:ea typeface="Arial" panose="020B0604020202020204" pitchFamily="34" charset="0"/>
                        <a:cs typeface="Arial" panose="020B0604020202020204" pitchFamily="34" charset="0"/>
                      </a:endParaRPr>
                    </a:p>
                    <a:p>
                      <a:pPr marL="90170" marR="136525" eaLnBrk="0" hangingPunct="0">
                        <a:lnSpc>
                          <a:spcPts val="1090"/>
                        </a:lnSpc>
                        <a:spcAft>
                          <a:spcPts val="0"/>
                        </a:spcAft>
                      </a:pPr>
                      <a:r>
                        <a:rPr lang="fr-FR" sz="1200" dirty="0">
                          <a:effectLst/>
                          <a:latin typeface="Arial" panose="020B0604020202020204" pitchFamily="34" charset="0"/>
                          <a:ea typeface="Arial" panose="020B0604020202020204" pitchFamily="34" charset="0"/>
                          <a:cs typeface="Arial" panose="020B0604020202020204" pitchFamily="34" charset="0"/>
                        </a:rPr>
                        <a:t> </a:t>
                      </a:r>
                      <a:endParaRPr lang="fr-FR" sz="14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3847801"/>
                  </a:ext>
                </a:extLst>
              </a:tr>
            </a:tbl>
          </a:graphicData>
        </a:graphic>
      </p:graphicFrame>
    </p:spTree>
    <p:extLst>
      <p:ext uri="{BB962C8B-B14F-4D97-AF65-F5344CB8AC3E}">
        <p14:creationId xmlns:p14="http://schemas.microsoft.com/office/powerpoint/2010/main" val="24502279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52539" y="519114"/>
            <a:ext cx="10252074" cy="840130"/>
          </a:xfrm>
        </p:spPr>
        <p:txBody>
          <a:bodyPr>
            <a:noAutofit/>
          </a:bodyPr>
          <a:lstStyle/>
          <a:p>
            <a:r>
              <a:rPr lang="fr-FR" sz="4400" b="1" dirty="0" smtClean="0"/>
              <a:t>BTS MHR - </a:t>
            </a:r>
            <a:r>
              <a:rPr lang="fr-FR" sz="3600" b="1" dirty="0" smtClean="0"/>
              <a:t>Session septembre 2020 </a:t>
            </a:r>
            <a:endParaRPr lang="fr-FR" sz="4400" b="1" dirty="0"/>
          </a:p>
        </p:txBody>
      </p:sp>
      <p:sp>
        <p:nvSpPr>
          <p:cNvPr id="3" name="Sous-titre 2"/>
          <p:cNvSpPr>
            <a:spLocks noGrp="1"/>
          </p:cNvSpPr>
          <p:nvPr>
            <p:ph type="subTitle" idx="1"/>
          </p:nvPr>
        </p:nvSpPr>
        <p:spPr>
          <a:xfrm>
            <a:off x="1892774" y="2344953"/>
            <a:ext cx="8573399" cy="3092020"/>
          </a:xfrm>
        </p:spPr>
        <p:txBody>
          <a:bodyPr>
            <a:noAutofit/>
          </a:bodyPr>
          <a:lstStyle/>
          <a:p>
            <a:r>
              <a:rPr lang="fr-FR" sz="3200" b="1" dirty="0"/>
              <a:t>Réunion de barème épreuve </a:t>
            </a:r>
            <a:r>
              <a:rPr lang="fr-FR" sz="3200" b="1" dirty="0" smtClean="0"/>
              <a:t>E33</a:t>
            </a:r>
          </a:p>
          <a:p>
            <a:endParaRPr lang="fr-FR" sz="2400" b="1" dirty="0" smtClean="0"/>
          </a:p>
          <a:p>
            <a:r>
              <a:rPr lang="fr-FR" sz="2400" b="1" dirty="0" smtClean="0"/>
              <a:t>Plan de la réunion en visioconférence</a:t>
            </a:r>
          </a:p>
          <a:p>
            <a:r>
              <a:rPr lang="fr-FR" sz="2400" b="1" dirty="0" smtClean="0"/>
              <a:t>I – Principes d’évaluation épreuve E33</a:t>
            </a:r>
          </a:p>
          <a:p>
            <a:r>
              <a:rPr lang="fr-FR" sz="3600" b="1" dirty="0" smtClean="0"/>
              <a:t>II – Éléments de correction</a:t>
            </a:r>
          </a:p>
        </p:txBody>
      </p:sp>
    </p:spTree>
    <p:extLst>
      <p:ext uri="{BB962C8B-B14F-4D97-AF65-F5344CB8AC3E}">
        <p14:creationId xmlns:p14="http://schemas.microsoft.com/office/powerpoint/2010/main" val="1758907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647825" y="2024062"/>
            <a:ext cx="9701213" cy="3354765"/>
          </a:xfrm>
          <a:prstGeom prst="rect">
            <a:avLst/>
          </a:prstGeom>
          <a:noFill/>
        </p:spPr>
        <p:txBody>
          <a:bodyPr wrap="square" rtlCol="0">
            <a:spAutoFit/>
          </a:bodyPr>
          <a:lstStyle/>
          <a:p>
            <a:r>
              <a:rPr lang="fr-FR" sz="2800" b="1" dirty="0">
                <a:solidFill>
                  <a:srgbClr val="0070C0"/>
                </a:solidFill>
                <a:latin typeface="Arial" panose="020B0604020202020204" pitchFamily="34" charset="0"/>
                <a:cs typeface="Arial" panose="020B0604020202020204" pitchFamily="34" charset="0"/>
              </a:rPr>
              <a:t>Conférence n°1 </a:t>
            </a:r>
            <a:r>
              <a:rPr lang="fr-FR" sz="2800" b="1" dirty="0">
                <a:latin typeface="Arial" panose="020B0604020202020204" pitchFamily="34" charset="0"/>
                <a:cs typeface="Arial" panose="020B0604020202020204" pitchFamily="34" charset="0"/>
              </a:rPr>
              <a:t>– L’évaluation des épreuves du BTS MHR par compétences </a:t>
            </a:r>
            <a:r>
              <a:rPr lang="fr-FR" sz="2800" b="1" dirty="0">
                <a:solidFill>
                  <a:srgbClr val="0070C0"/>
                </a:solidFill>
                <a:latin typeface="Arial" panose="020B0604020202020204" pitchFamily="34" charset="0"/>
                <a:cs typeface="Arial" panose="020B0604020202020204" pitchFamily="34" charset="0"/>
              </a:rPr>
              <a:t>de 10 à 11 h</a:t>
            </a:r>
          </a:p>
          <a:p>
            <a:endParaRPr lang="fr-FR" sz="1600" b="1" dirty="0">
              <a:latin typeface="Arial" panose="020B0604020202020204" pitchFamily="34" charset="0"/>
              <a:cs typeface="Arial" panose="020B0604020202020204" pitchFamily="34" charset="0"/>
            </a:endParaRPr>
          </a:p>
          <a:p>
            <a:r>
              <a:rPr lang="fr-FR" sz="2800" b="1" dirty="0">
                <a:solidFill>
                  <a:srgbClr val="0070C0"/>
                </a:solidFill>
                <a:latin typeface="Arial" panose="020B0604020202020204" pitchFamily="34" charset="0"/>
                <a:cs typeface="Arial" panose="020B0604020202020204" pitchFamily="34" charset="0"/>
              </a:rPr>
              <a:t>Conférences 2, 3, 4 &amp; 5 </a:t>
            </a:r>
            <a:r>
              <a:rPr lang="fr-FR" sz="2800" b="1" dirty="0">
                <a:latin typeface="Arial" panose="020B0604020202020204" pitchFamily="34" charset="0"/>
                <a:cs typeface="Arial" panose="020B0604020202020204" pitchFamily="34" charset="0"/>
              </a:rPr>
              <a:t>– Préparer les épreuves du BTS MHR ; retour d’expériences, bilan, sujets … </a:t>
            </a:r>
            <a:r>
              <a:rPr lang="fr-FR" sz="2800" b="1" dirty="0">
                <a:solidFill>
                  <a:srgbClr val="0070C0"/>
                </a:solidFill>
                <a:latin typeface="Arial" panose="020B0604020202020204" pitchFamily="34" charset="0"/>
                <a:cs typeface="Arial" panose="020B0604020202020204" pitchFamily="34" charset="0"/>
              </a:rPr>
              <a:t>de 11 à 13 h</a:t>
            </a:r>
          </a:p>
          <a:p>
            <a:endParaRPr lang="fr-FR" sz="2800" b="1" dirty="0">
              <a:solidFill>
                <a:srgbClr val="0070C0"/>
              </a:solidFill>
              <a:latin typeface="Arial" panose="020B0604020202020204" pitchFamily="34" charset="0"/>
              <a:cs typeface="Arial" panose="020B0604020202020204" pitchFamily="34" charset="0"/>
            </a:endParaRPr>
          </a:p>
          <a:p>
            <a:pPr marL="457200" indent="-457200">
              <a:buFontTx/>
              <a:buChar char="-"/>
            </a:pPr>
            <a:r>
              <a:rPr lang="fr-FR" sz="2800" b="1" dirty="0">
                <a:latin typeface="Arial" panose="020B0604020202020204" pitchFamily="34" charset="0"/>
                <a:cs typeface="Arial" panose="020B0604020202020204" pitchFamily="34" charset="0"/>
              </a:rPr>
              <a:t>en </a:t>
            </a:r>
            <a:r>
              <a:rPr lang="fr-FR" sz="2800" b="1" dirty="0" err="1">
                <a:latin typeface="Arial" panose="020B0604020202020204" pitchFamily="34" charset="0"/>
                <a:cs typeface="Arial" panose="020B0604020202020204" pitchFamily="34" charset="0"/>
              </a:rPr>
              <a:t>EGH</a:t>
            </a:r>
            <a:r>
              <a:rPr lang="fr-FR" sz="2800" b="1" dirty="0">
                <a:latin typeface="Arial" panose="020B0604020202020204" pitchFamily="34" charset="0"/>
                <a:cs typeface="Arial" panose="020B0604020202020204" pitchFamily="34" charset="0"/>
              </a:rPr>
              <a:t>						- en </a:t>
            </a:r>
            <a:r>
              <a:rPr lang="fr-FR" sz="2800" b="1" dirty="0" err="1">
                <a:latin typeface="Arial" panose="020B0604020202020204" pitchFamily="34" charset="0"/>
                <a:cs typeface="Arial" panose="020B0604020202020204" pitchFamily="34" charset="0"/>
              </a:rPr>
              <a:t>STSR</a:t>
            </a:r>
            <a:r>
              <a:rPr lang="fr-FR" sz="2800" b="1" dirty="0">
                <a:latin typeface="Arial" panose="020B0604020202020204" pitchFamily="34" charset="0"/>
                <a:cs typeface="Arial" panose="020B0604020202020204" pitchFamily="34" charset="0"/>
              </a:rPr>
              <a:t> (option A)</a:t>
            </a:r>
          </a:p>
          <a:p>
            <a:pPr marL="457200" indent="-457200">
              <a:buFontTx/>
              <a:buChar char="-"/>
            </a:pPr>
            <a:r>
              <a:rPr lang="fr-FR" sz="2800" b="1" dirty="0">
                <a:latin typeface="Arial" panose="020B0604020202020204" pitchFamily="34" charset="0"/>
                <a:cs typeface="Arial" panose="020B0604020202020204" pitchFamily="34" charset="0"/>
              </a:rPr>
              <a:t>en STC (option B)		- en </a:t>
            </a:r>
            <a:r>
              <a:rPr lang="fr-FR" sz="2800" b="1" dirty="0" err="1">
                <a:latin typeface="Arial" panose="020B0604020202020204" pitchFamily="34" charset="0"/>
                <a:cs typeface="Arial" panose="020B0604020202020204" pitchFamily="34" charset="0"/>
              </a:rPr>
              <a:t>STSH</a:t>
            </a:r>
            <a:r>
              <a:rPr lang="fr-FR" sz="2800" b="1" dirty="0">
                <a:latin typeface="Arial" panose="020B0604020202020204" pitchFamily="34" charset="0"/>
                <a:cs typeface="Arial" panose="020B0604020202020204" pitchFamily="34" charset="0"/>
              </a:rPr>
              <a:t> (option C).</a:t>
            </a:r>
            <a:endParaRPr lang="fr-FR" sz="2000" b="1" dirty="0">
              <a:latin typeface="Arial" panose="020B0604020202020204" pitchFamily="34" charset="0"/>
              <a:cs typeface="Arial" panose="020B0604020202020204" pitchFamily="34" charset="0"/>
            </a:endParaRPr>
          </a:p>
        </p:txBody>
      </p:sp>
      <p:sp>
        <p:nvSpPr>
          <p:cNvPr id="5" name="Titre 1">
            <a:extLst>
              <a:ext uri="{FF2B5EF4-FFF2-40B4-BE49-F238E27FC236}">
                <a16:creationId xmlns:a16="http://schemas.microsoft.com/office/drawing/2014/main" id="{D8F955DD-0174-4590-9C52-F6009393EB3B}"/>
              </a:ext>
            </a:extLst>
          </p:cNvPr>
          <p:cNvSpPr txBox="1">
            <a:spLocks/>
          </p:cNvSpPr>
          <p:nvPr/>
        </p:nvSpPr>
        <p:spPr>
          <a:xfrm>
            <a:off x="1771650" y="304801"/>
            <a:ext cx="8953501" cy="1371600"/>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fr-FR" sz="2800" b="1" dirty="0">
                <a:latin typeface="Arial" panose="020B0604020202020204" pitchFamily="34" charset="0"/>
                <a:cs typeface="Arial" panose="020B0604020202020204" pitchFamily="34" charset="0"/>
              </a:rPr>
              <a:t>Séminaire à distance hôtellerie restauration </a:t>
            </a:r>
            <a:br>
              <a:rPr lang="fr-FR" sz="2800" b="1" dirty="0">
                <a:latin typeface="Arial" panose="020B0604020202020204" pitchFamily="34" charset="0"/>
                <a:cs typeface="Arial" panose="020B0604020202020204" pitchFamily="34" charset="0"/>
              </a:rPr>
            </a:br>
            <a:r>
              <a:rPr lang="fr-FR" sz="2800" b="1" dirty="0">
                <a:latin typeface="Arial" panose="020B0604020202020204" pitchFamily="34" charset="0"/>
                <a:cs typeface="Arial" panose="020B0604020202020204" pitchFamily="34" charset="0"/>
              </a:rPr>
              <a:t>26 &amp; 27 novembre 2020</a:t>
            </a:r>
          </a:p>
          <a:p>
            <a:pPr algn="ctr"/>
            <a:r>
              <a:rPr lang="fr-FR" sz="3200" b="1" dirty="0">
                <a:solidFill>
                  <a:srgbClr val="0070C0"/>
                </a:solidFill>
                <a:latin typeface="Arial" panose="020B0604020202020204" pitchFamily="34" charset="0"/>
                <a:cs typeface="Arial" panose="020B0604020202020204" pitchFamily="34" charset="0"/>
              </a:rPr>
              <a:t>Programme du vendredi 27/11</a:t>
            </a:r>
          </a:p>
        </p:txBody>
      </p:sp>
    </p:spTree>
    <p:extLst>
      <p:ext uri="{BB962C8B-B14F-4D97-AF65-F5344CB8AC3E}">
        <p14:creationId xmlns:p14="http://schemas.microsoft.com/office/powerpoint/2010/main" val="23580075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20</a:t>
            </a:fld>
            <a:endParaRPr lang="fr-FR"/>
          </a:p>
        </p:txBody>
      </p:sp>
      <p:sp>
        <p:nvSpPr>
          <p:cNvPr id="7" name="Rectangle 6"/>
          <p:cNvSpPr/>
          <p:nvPr/>
        </p:nvSpPr>
        <p:spPr>
          <a:xfrm>
            <a:off x="1427834" y="2528961"/>
            <a:ext cx="9735670" cy="2215991"/>
          </a:xfrm>
          <a:prstGeom prst="rect">
            <a:avLst/>
          </a:prstGeom>
        </p:spPr>
        <p:txBody>
          <a:bodyPr wrap="square">
            <a:spAutoFit/>
          </a:bodyPr>
          <a:lstStyle/>
          <a:p>
            <a:pPr algn="just">
              <a:lnSpc>
                <a:spcPct val="115000"/>
              </a:lnSpc>
              <a:spcAft>
                <a:spcPts val="0"/>
              </a:spcAft>
            </a:pPr>
            <a:r>
              <a:rPr lang="fr-CA" sz="2400" dirty="0">
                <a:latin typeface="Arial" panose="020B0604020202020204" pitchFamily="34" charset="0"/>
                <a:ea typeface="Times New Roman" panose="02020603050405020304" pitchFamily="18" charset="0"/>
                <a:cs typeface="Univers 55"/>
              </a:rPr>
              <a:t>Le corrigé propose une argumentation structurée indicative. Toute autre forme de structuration logique peut être acceptée. L’ensemble des arguments listés dans le corrigé ne sont pas attendus.</a:t>
            </a:r>
            <a:r>
              <a:rPr lang="fr-CA" dirty="0">
                <a:latin typeface="Arial" panose="020B0604020202020204" pitchFamily="34" charset="0"/>
                <a:ea typeface="Times New Roman" panose="02020603050405020304" pitchFamily="18" charset="0"/>
                <a:cs typeface="Univers 55"/>
              </a:rPr>
              <a:t> </a:t>
            </a:r>
            <a:r>
              <a:rPr lang="fr-CA" sz="2400" dirty="0">
                <a:latin typeface="Arial" panose="020B0604020202020204" pitchFamily="34" charset="0"/>
                <a:ea typeface="Times New Roman" panose="02020603050405020304" pitchFamily="18" charset="0"/>
                <a:cs typeface="Univers 55"/>
              </a:rPr>
              <a:t>Le candidat peut proposer des éléments différents à apprécier au regard de la grille d’évaluation jointe à ces éléments de correction.</a:t>
            </a:r>
            <a:endParaRPr lang="fr-FR" sz="2800" dirty="0">
              <a:effectLst/>
              <a:latin typeface="Charter BT"/>
              <a:ea typeface="Times New Roman" panose="02020603050405020304" pitchFamily="18" charset="0"/>
              <a:cs typeface="Univers 55"/>
            </a:endParaRPr>
          </a:p>
        </p:txBody>
      </p:sp>
      <p:sp>
        <p:nvSpPr>
          <p:cNvPr id="8" name="ZoneTexte 7"/>
          <p:cNvSpPr txBox="1"/>
          <p:nvPr/>
        </p:nvSpPr>
        <p:spPr>
          <a:xfrm>
            <a:off x="1785864" y="1848360"/>
            <a:ext cx="4356847" cy="400110"/>
          </a:xfrm>
          <a:prstGeom prst="rect">
            <a:avLst/>
          </a:prstGeom>
          <a:noFill/>
        </p:spPr>
        <p:txBody>
          <a:bodyPr wrap="square" rtlCol="0">
            <a:spAutoFit/>
          </a:bodyPr>
          <a:lstStyle/>
          <a:p>
            <a:r>
              <a:rPr lang="fr-FR" sz="2000" b="1" dirty="0" smtClean="0"/>
              <a:t>Mise en garde :</a:t>
            </a:r>
            <a:endParaRPr lang="fr-FR" sz="2000" b="1" dirty="0"/>
          </a:p>
        </p:txBody>
      </p:sp>
    </p:spTree>
    <p:extLst>
      <p:ext uri="{BB962C8B-B14F-4D97-AF65-F5344CB8AC3E}">
        <p14:creationId xmlns:p14="http://schemas.microsoft.com/office/powerpoint/2010/main" val="12075847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21</a:t>
            </a:fld>
            <a:endParaRPr lang="fr-FR"/>
          </a:p>
        </p:txBody>
      </p:sp>
      <p:sp>
        <p:nvSpPr>
          <p:cNvPr id="3" name="Rectangle 2"/>
          <p:cNvSpPr/>
          <p:nvPr/>
        </p:nvSpPr>
        <p:spPr>
          <a:xfrm>
            <a:off x="1103921" y="1559859"/>
            <a:ext cx="10313853" cy="4339650"/>
          </a:xfrm>
          <a:prstGeom prst="rect">
            <a:avLst/>
          </a:prstGeom>
        </p:spPr>
        <p:txBody>
          <a:bodyPr wrap="square">
            <a:spAutoFit/>
          </a:bodyPr>
          <a:lstStyle/>
          <a:p>
            <a:pPr algn="just">
              <a:lnSpc>
                <a:spcPct val="115000"/>
              </a:lnSpc>
              <a:spcAft>
                <a:spcPts val="0"/>
              </a:spcAft>
            </a:pPr>
            <a:r>
              <a:rPr lang="fr-CA" sz="2400" b="1" dirty="0" smtClean="0">
                <a:latin typeface="Arial" panose="020B0604020202020204" pitchFamily="34" charset="0"/>
                <a:ea typeface="Times New Roman" panose="02020603050405020304" pitchFamily="18" charset="0"/>
                <a:cs typeface="Arial" panose="020B0604020202020204" pitchFamily="34" charset="0"/>
              </a:rPr>
              <a:t>Étude </a:t>
            </a:r>
            <a:r>
              <a:rPr lang="fr-CA" sz="2400" b="1" dirty="0">
                <a:latin typeface="Arial" panose="020B0604020202020204" pitchFamily="34" charset="0"/>
                <a:ea typeface="Times New Roman" panose="02020603050405020304" pitchFamily="18" charset="0"/>
                <a:cs typeface="Arial" panose="020B0604020202020204" pitchFamily="34" charset="0"/>
              </a:rPr>
              <a:t>structurée </a:t>
            </a:r>
            <a:r>
              <a:rPr lang="fr-CA" sz="2400" dirty="0" smtClean="0">
                <a:latin typeface="Arial" panose="020B0604020202020204" pitchFamily="34" charset="0"/>
                <a:ea typeface="Times New Roman" panose="02020603050405020304" pitchFamily="18" charset="0"/>
                <a:cs typeface="Arial" panose="020B0604020202020204" pitchFamily="34" charset="0"/>
              </a:rPr>
              <a:t>qui aborde les axes de réflexion proposés par le sujet. Le plan de l’étude est laissé à la libre appréciation des candidats mais doit :</a:t>
            </a:r>
            <a:endParaRPr lang="fr-FR" sz="2800" dirty="0" smtClean="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dirty="0" smtClean="0">
                <a:latin typeface="Arial" panose="020B0604020202020204" pitchFamily="34" charset="0"/>
                <a:ea typeface="Times New Roman" panose="02020603050405020304" pitchFamily="18" charset="0"/>
                <a:cs typeface="Arial" panose="020B0604020202020204" pitchFamily="34" charset="0"/>
              </a:rPr>
              <a:t>- </a:t>
            </a:r>
            <a:r>
              <a:rPr lang="fr-CA" sz="2400" b="1" dirty="0" smtClean="0">
                <a:latin typeface="Arial" panose="020B0604020202020204" pitchFamily="34" charset="0"/>
                <a:ea typeface="Times New Roman" panose="02020603050405020304" pitchFamily="18" charset="0"/>
                <a:cs typeface="Arial" panose="020B0604020202020204" pitchFamily="34" charset="0"/>
              </a:rPr>
              <a:t>Introduire</a:t>
            </a:r>
            <a:r>
              <a:rPr lang="fr-CA" sz="2400" dirty="0" smtClean="0">
                <a:latin typeface="Arial" panose="020B0604020202020204" pitchFamily="34" charset="0"/>
                <a:ea typeface="Times New Roman" panose="02020603050405020304" pitchFamily="18" charset="0"/>
                <a:cs typeface="Arial" panose="020B0604020202020204" pitchFamily="34" charset="0"/>
              </a:rPr>
              <a:t> le sujet en dressant un constat et en dégageant une problématique ;</a:t>
            </a:r>
            <a:endParaRPr lang="fr-FR" sz="2800" dirty="0" smtClean="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dirty="0" smtClean="0">
                <a:latin typeface="Arial" panose="020B0604020202020204" pitchFamily="34" charset="0"/>
                <a:ea typeface="Times New Roman" panose="02020603050405020304" pitchFamily="18" charset="0"/>
                <a:cs typeface="Arial" panose="020B0604020202020204" pitchFamily="34" charset="0"/>
              </a:rPr>
              <a:t>- </a:t>
            </a:r>
            <a:r>
              <a:rPr lang="fr-CA" sz="2400" b="1" dirty="0">
                <a:latin typeface="Arial" panose="020B0604020202020204" pitchFamily="34" charset="0"/>
                <a:ea typeface="Times New Roman" panose="02020603050405020304" pitchFamily="18" charset="0"/>
                <a:cs typeface="Arial" panose="020B0604020202020204" pitchFamily="34" charset="0"/>
              </a:rPr>
              <a:t>Réaliser les traitements nécessaires </a:t>
            </a:r>
            <a:r>
              <a:rPr lang="fr-CA" sz="2400" dirty="0">
                <a:latin typeface="Arial" panose="020B0604020202020204" pitchFamily="34" charset="0"/>
                <a:ea typeface="Times New Roman" panose="02020603050405020304" pitchFamily="18" charset="0"/>
                <a:cs typeface="Arial" panose="020B0604020202020204" pitchFamily="34" charset="0"/>
              </a:rPr>
              <a:t>à l’analyse de la situation managériale ;</a:t>
            </a:r>
            <a:endParaRPr lang="fr-FR" sz="2800"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dirty="0">
                <a:latin typeface="Arial" panose="020B0604020202020204" pitchFamily="34" charset="0"/>
                <a:ea typeface="Times New Roman" panose="02020603050405020304" pitchFamily="18" charset="0"/>
                <a:cs typeface="Arial" panose="020B0604020202020204" pitchFamily="34" charset="0"/>
              </a:rPr>
              <a:t>- </a:t>
            </a:r>
            <a:r>
              <a:rPr lang="fr-CA" sz="2400" b="1" dirty="0">
                <a:latin typeface="Arial" panose="020B0604020202020204" pitchFamily="34" charset="0"/>
                <a:ea typeface="Times New Roman" panose="02020603050405020304" pitchFamily="18" charset="0"/>
                <a:cs typeface="Arial" panose="020B0604020202020204" pitchFamily="34" charset="0"/>
              </a:rPr>
              <a:t>Proposer des recommandations </a:t>
            </a:r>
            <a:r>
              <a:rPr lang="fr-CA" sz="2400" dirty="0">
                <a:latin typeface="Arial" panose="020B0604020202020204" pitchFamily="34" charset="0"/>
                <a:ea typeface="Times New Roman" panose="02020603050405020304" pitchFamily="18" charset="0"/>
                <a:cs typeface="Arial" panose="020B0604020202020204" pitchFamily="34" charset="0"/>
              </a:rPr>
              <a:t>en réponse au(x) problème(s) de management évoqué(s) ;</a:t>
            </a:r>
            <a:endParaRPr lang="fr-FR" sz="2800"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dirty="0">
                <a:latin typeface="Arial" panose="020B0604020202020204" pitchFamily="34" charset="0"/>
                <a:ea typeface="Times New Roman" panose="02020603050405020304" pitchFamily="18" charset="0"/>
                <a:cs typeface="Arial" panose="020B0604020202020204" pitchFamily="34" charset="0"/>
              </a:rPr>
              <a:t>- </a:t>
            </a:r>
            <a:r>
              <a:rPr lang="fr-CA" sz="2400" b="1" dirty="0">
                <a:latin typeface="Arial" panose="020B0604020202020204" pitchFamily="34" charset="0"/>
                <a:ea typeface="Times New Roman" panose="02020603050405020304" pitchFamily="18" charset="0"/>
                <a:cs typeface="Arial" panose="020B0604020202020204" pitchFamily="34" charset="0"/>
              </a:rPr>
              <a:t>Conclure</a:t>
            </a:r>
            <a:r>
              <a:rPr lang="fr-CA" sz="2400" dirty="0">
                <a:latin typeface="Arial" panose="020B0604020202020204" pitchFamily="34" charset="0"/>
                <a:ea typeface="Times New Roman" panose="02020603050405020304" pitchFamily="18" charset="0"/>
                <a:cs typeface="Arial" panose="020B0604020202020204" pitchFamily="34" charset="0"/>
              </a:rPr>
              <a:t>. </a:t>
            </a:r>
            <a:endParaRPr lang="fr-FR" sz="28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747193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smtClean="0"/>
              <a:t>BTS MHR - Réunion de barème E31 </a:t>
            </a:r>
            <a:endParaRPr lang="fr-FR"/>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22</a:t>
            </a:fld>
            <a:endParaRPr lang="fr-FR"/>
          </a:p>
        </p:txBody>
      </p:sp>
      <p:sp>
        <p:nvSpPr>
          <p:cNvPr id="3" name="Rectangle 2"/>
          <p:cNvSpPr/>
          <p:nvPr/>
        </p:nvSpPr>
        <p:spPr>
          <a:xfrm>
            <a:off x="1103921" y="1559859"/>
            <a:ext cx="10313853" cy="3914918"/>
          </a:xfrm>
          <a:prstGeom prst="rect">
            <a:avLst/>
          </a:prstGeom>
        </p:spPr>
        <p:txBody>
          <a:bodyPr wrap="square">
            <a:spAutoFit/>
          </a:bodyPr>
          <a:lstStyle/>
          <a:p>
            <a:pPr algn="just">
              <a:lnSpc>
                <a:spcPct val="115000"/>
              </a:lnSpc>
              <a:spcAft>
                <a:spcPts val="0"/>
              </a:spcAft>
            </a:pPr>
            <a:r>
              <a:rPr lang="fr-CA" sz="2400" b="1" dirty="0" smtClean="0">
                <a:latin typeface="Arial" panose="020B0604020202020204" pitchFamily="34" charset="0"/>
                <a:ea typeface="Times New Roman" panose="02020603050405020304" pitchFamily="18" charset="0"/>
                <a:cs typeface="Arial" panose="020B0604020202020204" pitchFamily="34" charset="0"/>
              </a:rPr>
              <a:t>Étude </a:t>
            </a:r>
            <a:r>
              <a:rPr lang="fr-CA" sz="2400" b="1" dirty="0">
                <a:latin typeface="Arial" panose="020B0604020202020204" pitchFamily="34" charset="0"/>
                <a:ea typeface="Times New Roman" panose="02020603050405020304" pitchFamily="18" charset="0"/>
                <a:cs typeface="Arial" panose="020B0604020202020204" pitchFamily="34" charset="0"/>
              </a:rPr>
              <a:t>structurée </a:t>
            </a:r>
            <a:endParaRPr lang="fr-CA" sz="2400" b="1" dirty="0" smtClean="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endParaRPr lang="fr-CA" sz="2400" b="1"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dirty="0" smtClean="0">
                <a:latin typeface="Arial" panose="020B0604020202020204" pitchFamily="34" charset="0"/>
                <a:ea typeface="Times New Roman" panose="02020603050405020304" pitchFamily="18" charset="0"/>
                <a:cs typeface="Arial" panose="020B0604020202020204" pitchFamily="34" charset="0"/>
              </a:rPr>
              <a:t>- </a:t>
            </a:r>
            <a:r>
              <a:rPr lang="fr-CA" sz="2400" b="1" dirty="0">
                <a:latin typeface="Arial" panose="020B0604020202020204" pitchFamily="34" charset="0"/>
                <a:ea typeface="Times New Roman" panose="02020603050405020304" pitchFamily="18" charset="0"/>
                <a:cs typeface="Arial" panose="020B0604020202020204" pitchFamily="34" charset="0"/>
              </a:rPr>
              <a:t>Introduire</a:t>
            </a:r>
            <a:r>
              <a:rPr lang="fr-CA" sz="2400" dirty="0">
                <a:latin typeface="Arial" panose="020B0604020202020204" pitchFamily="34" charset="0"/>
                <a:ea typeface="Times New Roman" panose="02020603050405020304" pitchFamily="18" charset="0"/>
                <a:cs typeface="Arial" panose="020B0604020202020204" pitchFamily="34" charset="0"/>
              </a:rPr>
              <a:t> le sujet en dressant un constat et en dégageant une problématique ;</a:t>
            </a:r>
            <a:endParaRPr lang="fr-FR" sz="2800"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dirty="0">
                <a:solidFill>
                  <a:schemeClr val="bg1"/>
                </a:solidFill>
                <a:latin typeface="Arial" panose="020B0604020202020204" pitchFamily="34" charset="0"/>
                <a:ea typeface="Times New Roman" panose="02020603050405020304" pitchFamily="18" charset="0"/>
                <a:cs typeface="Arial" panose="020B0604020202020204" pitchFamily="34" charset="0"/>
              </a:rPr>
              <a:t>- </a:t>
            </a:r>
            <a:r>
              <a:rPr lang="fr-CA" sz="2400" b="1" dirty="0">
                <a:solidFill>
                  <a:schemeClr val="bg1"/>
                </a:solidFill>
                <a:latin typeface="Arial" panose="020B0604020202020204" pitchFamily="34" charset="0"/>
                <a:ea typeface="Times New Roman" panose="02020603050405020304" pitchFamily="18" charset="0"/>
                <a:cs typeface="Arial" panose="020B0604020202020204" pitchFamily="34" charset="0"/>
              </a:rPr>
              <a:t>Réaliser les traitements nécessaires </a:t>
            </a:r>
            <a:r>
              <a:rPr lang="fr-CA" sz="2400" dirty="0">
                <a:solidFill>
                  <a:schemeClr val="bg1"/>
                </a:solidFill>
                <a:latin typeface="Arial" panose="020B0604020202020204" pitchFamily="34" charset="0"/>
                <a:ea typeface="Times New Roman" panose="02020603050405020304" pitchFamily="18" charset="0"/>
                <a:cs typeface="Arial" panose="020B0604020202020204" pitchFamily="34" charset="0"/>
              </a:rPr>
              <a:t>à l’analyse de la situation managériale ;</a:t>
            </a:r>
            <a:endParaRPr lang="fr-FR" sz="2800" dirty="0">
              <a:solidFill>
                <a:schemeClr val="bg1"/>
              </a:solidFill>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dirty="0">
                <a:solidFill>
                  <a:schemeClr val="bg1"/>
                </a:solidFill>
                <a:latin typeface="Arial" panose="020B0604020202020204" pitchFamily="34" charset="0"/>
                <a:ea typeface="Times New Roman" panose="02020603050405020304" pitchFamily="18" charset="0"/>
                <a:cs typeface="Arial" panose="020B0604020202020204" pitchFamily="34" charset="0"/>
              </a:rPr>
              <a:t>- </a:t>
            </a:r>
            <a:r>
              <a:rPr lang="fr-CA" sz="2400" b="1" dirty="0">
                <a:solidFill>
                  <a:schemeClr val="bg1"/>
                </a:solidFill>
                <a:latin typeface="Arial" panose="020B0604020202020204" pitchFamily="34" charset="0"/>
                <a:ea typeface="Times New Roman" panose="02020603050405020304" pitchFamily="18" charset="0"/>
                <a:cs typeface="Arial" panose="020B0604020202020204" pitchFamily="34" charset="0"/>
              </a:rPr>
              <a:t>Proposer des recommandations </a:t>
            </a:r>
            <a:r>
              <a:rPr lang="fr-CA" sz="2400" dirty="0">
                <a:solidFill>
                  <a:schemeClr val="bg1"/>
                </a:solidFill>
                <a:latin typeface="Arial" panose="020B0604020202020204" pitchFamily="34" charset="0"/>
                <a:ea typeface="Times New Roman" panose="02020603050405020304" pitchFamily="18" charset="0"/>
                <a:cs typeface="Arial" panose="020B0604020202020204" pitchFamily="34" charset="0"/>
              </a:rPr>
              <a:t>en réponse au(x) problème(s) de management évoqué(s) ;</a:t>
            </a:r>
            <a:endParaRPr lang="fr-FR" sz="2800" dirty="0">
              <a:solidFill>
                <a:schemeClr val="bg1"/>
              </a:solidFill>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dirty="0">
                <a:solidFill>
                  <a:schemeClr val="bg1"/>
                </a:solidFill>
                <a:latin typeface="Arial" panose="020B0604020202020204" pitchFamily="34" charset="0"/>
                <a:ea typeface="Times New Roman" panose="02020603050405020304" pitchFamily="18" charset="0"/>
                <a:cs typeface="Arial" panose="020B0604020202020204" pitchFamily="34" charset="0"/>
              </a:rPr>
              <a:t>- </a:t>
            </a:r>
            <a:r>
              <a:rPr lang="fr-CA" sz="2400" b="1" dirty="0">
                <a:solidFill>
                  <a:schemeClr val="bg1"/>
                </a:solidFill>
                <a:latin typeface="Arial" panose="020B0604020202020204" pitchFamily="34" charset="0"/>
                <a:ea typeface="Times New Roman" panose="02020603050405020304" pitchFamily="18" charset="0"/>
                <a:cs typeface="Arial" panose="020B0604020202020204" pitchFamily="34" charset="0"/>
              </a:rPr>
              <a:t>Conclure</a:t>
            </a:r>
            <a:r>
              <a:rPr lang="fr-CA" sz="2400" dirty="0">
                <a:solidFill>
                  <a:schemeClr val="bg1"/>
                </a:solidFill>
                <a:latin typeface="Arial" panose="020B0604020202020204" pitchFamily="34" charset="0"/>
                <a:ea typeface="Times New Roman" panose="02020603050405020304" pitchFamily="18" charset="0"/>
                <a:cs typeface="Arial" panose="020B0604020202020204" pitchFamily="34" charset="0"/>
              </a:rPr>
              <a:t>. </a:t>
            </a:r>
            <a:endParaRPr lang="fr-FR" sz="28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012179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23</a:t>
            </a:fld>
            <a:endParaRPr lang="fr-FR"/>
          </a:p>
        </p:txBody>
      </p:sp>
      <p:sp>
        <p:nvSpPr>
          <p:cNvPr id="3" name="Rectangle 2"/>
          <p:cNvSpPr/>
          <p:nvPr/>
        </p:nvSpPr>
        <p:spPr>
          <a:xfrm>
            <a:off x="1311579" y="1297508"/>
            <a:ext cx="9623174" cy="4862870"/>
          </a:xfrm>
          <a:prstGeom prst="rect">
            <a:avLst/>
          </a:prstGeom>
        </p:spPr>
        <p:txBody>
          <a:bodyPr wrap="square">
            <a:spAutoFit/>
          </a:bodyPr>
          <a:lstStyle/>
          <a:p>
            <a:pPr algn="just">
              <a:spcAft>
                <a:spcPts val="0"/>
              </a:spcAft>
              <a:tabLst>
                <a:tab pos="180340" algn="l"/>
              </a:tabLst>
            </a:pPr>
            <a:r>
              <a:rPr lang="fr-CA" sz="2800" b="1" u="sng" cap="small"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Le constat</a:t>
            </a:r>
            <a:endParaRPr lang="fr-FR" sz="3200" b="1"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tabLst>
                <a:tab pos="180340" algn="l"/>
              </a:tabLst>
            </a:pPr>
            <a:r>
              <a:rPr lang="fr-CA" b="1" cap="small" dirty="0">
                <a:solidFill>
                  <a:srgbClr val="000000"/>
                </a:solidFill>
                <a:latin typeface="Arial" panose="020B0604020202020204" pitchFamily="34" charset="0"/>
                <a:ea typeface="Times New Roman" panose="02020603050405020304" pitchFamily="18" charset="0"/>
                <a:cs typeface="Univers 55"/>
              </a:rPr>
              <a:t> </a:t>
            </a:r>
            <a:endParaRPr lang="fr-FR" sz="2000" dirty="0">
              <a:latin typeface="Charter BT"/>
              <a:ea typeface="Times New Roman" panose="02020603050405020304" pitchFamily="18" charset="0"/>
              <a:cs typeface="Univers 55"/>
            </a:endParaRPr>
          </a:p>
          <a:p>
            <a:pPr>
              <a:spcAft>
                <a:spcPts val="0"/>
              </a:spcAft>
            </a:pPr>
            <a:r>
              <a:rPr lang="fr-CA" sz="2000" dirty="0">
                <a:latin typeface="Arial" panose="020B0604020202020204" pitchFamily="34" charset="0"/>
                <a:ea typeface="Times New Roman" panose="02020603050405020304" pitchFamily="18" charset="0"/>
                <a:cs typeface="Univers 55"/>
              </a:rPr>
              <a:t>Hôtel indépendant :</a:t>
            </a:r>
            <a:endParaRPr lang="fr-FR" sz="2400" dirty="0">
              <a:latin typeface="Charter BT"/>
              <a:ea typeface="Times New Roman" panose="02020603050405020304" pitchFamily="18" charset="0"/>
              <a:cs typeface="Univers 55"/>
            </a:endParaRPr>
          </a:p>
          <a:p>
            <a:pPr marL="342900" lvl="0" indent="-342900" algn="just">
              <a:spcAft>
                <a:spcPts val="0"/>
              </a:spcAft>
              <a:buFont typeface="Symbol" panose="05050102010706020507" pitchFamily="18" charset="2"/>
              <a:buChar char=""/>
            </a:pPr>
            <a:r>
              <a:rPr lang="fr-FR" sz="2000" dirty="0">
                <a:latin typeface="Arial" panose="020B0604020202020204" pitchFamily="34" charset="0"/>
                <a:ea typeface="Calibri" panose="020F0502020204030204" pitchFamily="34" charset="0"/>
                <a:cs typeface="Times New Roman" panose="02020603050405020304" pitchFamily="18" charset="0"/>
              </a:rPr>
              <a:t>de petite capacité (35 chambres) ;</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fr-FR" sz="2000" dirty="0">
                <a:latin typeface="Arial" panose="020B0604020202020204" pitchFamily="34" charset="0"/>
                <a:ea typeface="Calibri" panose="020F0502020204030204" pitchFamily="34" charset="0"/>
                <a:cs typeface="Times New Roman" panose="02020603050405020304" pitchFamily="18" charset="0"/>
              </a:rPr>
              <a:t>positionnement haut de gamme (preuve par la présence d’un concierge) ;</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fr-FR" sz="2000" dirty="0">
                <a:latin typeface="Arial" panose="020B0604020202020204" pitchFamily="34" charset="0"/>
                <a:ea typeface="Calibri" panose="020F0502020204030204" pitchFamily="34" charset="0"/>
                <a:cs typeface="Times New Roman" panose="02020603050405020304" pitchFamily="18" charset="0"/>
              </a:rPr>
              <a:t>la conciergerie est un poste clé de la pérennité de l’hôtel (30 ans d’existence) ;</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fr-FR" sz="2000" dirty="0">
                <a:latin typeface="Arial" panose="020B0604020202020204" pitchFamily="34" charset="0"/>
                <a:ea typeface="Calibri" panose="020F0502020204030204" pitchFamily="34" charset="0"/>
                <a:cs typeface="Times New Roman" panose="02020603050405020304" pitchFamily="18" charset="0"/>
              </a:rPr>
              <a:t>gestion RH basée sur le management des talents et l’écoute des salariés.</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fr-CA" sz="2400" dirty="0">
                <a:latin typeface="Arial" panose="020B0604020202020204" pitchFamily="34" charset="0"/>
                <a:ea typeface="Times New Roman" panose="02020603050405020304" pitchFamily="18" charset="0"/>
                <a:cs typeface="Univers 55"/>
              </a:rPr>
              <a:t> </a:t>
            </a:r>
            <a:endParaRPr lang="fr-FR" sz="2400" dirty="0">
              <a:latin typeface="Charter BT"/>
              <a:ea typeface="Times New Roman" panose="02020603050405020304" pitchFamily="18" charset="0"/>
              <a:cs typeface="Univers 55"/>
            </a:endParaRPr>
          </a:p>
          <a:p>
            <a:pPr algn="just">
              <a:spcAft>
                <a:spcPts val="0"/>
              </a:spcAft>
            </a:pPr>
            <a:r>
              <a:rPr lang="fr-CA" sz="2000" dirty="0" smtClean="0">
                <a:latin typeface="Arial" panose="020B0604020202020204" pitchFamily="34" charset="0"/>
                <a:ea typeface="Times New Roman" panose="02020603050405020304" pitchFamily="18" charset="0"/>
                <a:cs typeface="Univers 55"/>
              </a:rPr>
              <a:t>Le </a:t>
            </a:r>
            <a:r>
              <a:rPr lang="fr-CA" sz="2000" dirty="0">
                <a:latin typeface="Arial" panose="020B0604020202020204" pitchFamily="34" charset="0"/>
                <a:ea typeface="Times New Roman" panose="02020603050405020304" pitchFamily="18" charset="0"/>
                <a:cs typeface="Univers 55"/>
              </a:rPr>
              <a:t>poste de concierge :</a:t>
            </a:r>
            <a:endParaRPr lang="fr-FR" sz="2400" dirty="0">
              <a:latin typeface="Charter BT"/>
              <a:ea typeface="Times New Roman" panose="02020603050405020304" pitchFamily="18" charset="0"/>
              <a:cs typeface="Univers 55"/>
            </a:endParaRPr>
          </a:p>
          <a:p>
            <a:pPr marL="342900" lvl="0" indent="-342900" algn="just">
              <a:spcAft>
                <a:spcPts val="0"/>
              </a:spcAft>
              <a:buFont typeface="Symbol" panose="05050102010706020507" pitchFamily="18" charset="2"/>
              <a:buChar char=""/>
            </a:pPr>
            <a:r>
              <a:rPr lang="fr-FR" sz="2000" dirty="0">
                <a:latin typeface="Arial" panose="020B0604020202020204" pitchFamily="34" charset="0"/>
                <a:ea typeface="Calibri" panose="020F0502020204030204" pitchFamily="34" charset="0"/>
                <a:cs typeface="Times New Roman" panose="02020603050405020304" pitchFamily="18" charset="0"/>
              </a:rPr>
              <a:t>concierge en poste, M. </a:t>
            </a:r>
            <a:r>
              <a:rPr lang="fr-FR" sz="2000" dirty="0" err="1">
                <a:latin typeface="Arial" panose="020B0604020202020204" pitchFamily="34" charset="0"/>
                <a:ea typeface="Calibri" panose="020F0502020204030204" pitchFamily="34" charset="0"/>
                <a:cs typeface="Times New Roman" panose="02020603050405020304" pitchFamily="18" charset="0"/>
              </a:rPr>
              <a:t>Estalet</a:t>
            </a:r>
            <a:r>
              <a:rPr lang="fr-FR" sz="2000" dirty="0">
                <a:latin typeface="Arial" panose="020B0604020202020204" pitchFamily="34" charset="0"/>
                <a:ea typeface="Calibri" panose="020F0502020204030204" pitchFamily="34" charset="0"/>
                <a:cs typeface="Times New Roman" panose="02020603050405020304" pitchFamily="18" charset="0"/>
              </a:rPr>
              <a:t> possède de nombreuses compétences et est sur le point de partir à la retraite </a:t>
            </a:r>
            <a:r>
              <a:rPr lang="fr-FR" sz="2000" dirty="0">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fr-FR" sz="2000" dirty="0">
                <a:latin typeface="Arial" panose="020B0604020202020204" pitchFamily="34" charset="0"/>
                <a:ea typeface="Calibri" panose="020F0502020204030204" pitchFamily="34" charset="0"/>
                <a:cs typeface="Times New Roman" panose="02020603050405020304" pitchFamily="18" charset="0"/>
              </a:rPr>
              <a:t> risque de perte de savoir-faire et de compétences, négatif pour l’entreprise ;</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fr-FR" sz="2000" dirty="0">
                <a:latin typeface="Arial" panose="020B0604020202020204" pitchFamily="34" charset="0"/>
                <a:ea typeface="Calibri" panose="020F0502020204030204" pitchFamily="34" charset="0"/>
                <a:cs typeface="Times New Roman" panose="02020603050405020304" pitchFamily="18" charset="0"/>
              </a:rPr>
              <a:t>M. Lagarde, un réceptionniste souhaiterait évoluer vers le poste de concierge</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270510" algn="just">
              <a:spcAft>
                <a:spcPts val="0"/>
              </a:spcAft>
            </a:pPr>
            <a:r>
              <a:rPr lang="fr-FR" sz="2000" dirty="0">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fr-FR" sz="2000" dirty="0">
                <a:latin typeface="Arial" panose="020B0604020202020204" pitchFamily="34" charset="0"/>
                <a:ea typeface="Calibri" panose="020F0502020204030204" pitchFamily="34" charset="0"/>
                <a:cs typeface="Times New Roman" panose="02020603050405020304" pitchFamily="18" charset="0"/>
              </a:rPr>
              <a:t> compétences partielles à compléter pour accéder au </a:t>
            </a:r>
            <a:r>
              <a:rPr lang="fr-FR" sz="2000" dirty="0" smtClean="0">
                <a:latin typeface="Arial" panose="020B0604020202020204" pitchFamily="34" charset="0"/>
                <a:ea typeface="Calibri" panose="020F0502020204030204" pitchFamily="34" charset="0"/>
                <a:cs typeface="Times New Roman" panose="02020603050405020304" pitchFamily="18" charset="0"/>
              </a:rPr>
              <a:t>poste.</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fr-CA" sz="2000" dirty="0">
                <a:latin typeface="Arial" panose="020B0604020202020204" pitchFamily="34" charset="0"/>
                <a:ea typeface="Times New Roman" panose="02020603050405020304" pitchFamily="18" charset="0"/>
                <a:cs typeface="Univers 55"/>
              </a:rPr>
              <a:t> </a:t>
            </a:r>
            <a:endParaRPr lang="fr-FR" sz="2000" dirty="0">
              <a:effectLst/>
              <a:latin typeface="Charter BT"/>
              <a:ea typeface="Times New Roman" panose="02020603050405020304" pitchFamily="18" charset="0"/>
              <a:cs typeface="Univers 55"/>
            </a:endParaRPr>
          </a:p>
        </p:txBody>
      </p:sp>
    </p:spTree>
    <p:extLst>
      <p:ext uri="{BB962C8B-B14F-4D97-AF65-F5344CB8AC3E}">
        <p14:creationId xmlns:p14="http://schemas.microsoft.com/office/powerpoint/2010/main" val="33243624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24</a:t>
            </a:fld>
            <a:endParaRPr lang="fr-FR"/>
          </a:p>
        </p:txBody>
      </p:sp>
      <p:sp>
        <p:nvSpPr>
          <p:cNvPr id="7" name="ZoneTexte 6"/>
          <p:cNvSpPr txBox="1"/>
          <p:nvPr/>
        </p:nvSpPr>
        <p:spPr>
          <a:xfrm>
            <a:off x="1418053" y="1148017"/>
            <a:ext cx="9652543" cy="5293757"/>
          </a:xfrm>
          <a:prstGeom prst="rect">
            <a:avLst/>
          </a:prstGeom>
          <a:noFill/>
        </p:spPr>
        <p:txBody>
          <a:bodyPr wrap="square" rtlCol="0">
            <a:spAutoFit/>
          </a:bodyPr>
          <a:lstStyle/>
          <a:p>
            <a:r>
              <a:rPr lang="fr-FR" sz="2800" b="1" u="sng" cap="small"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Problématique </a:t>
            </a:r>
            <a:r>
              <a:rPr lang="fr-FR" sz="2800" b="1" dirty="0" smtClean="0">
                <a:latin typeface="Arial" panose="020B0604020202020204" pitchFamily="34" charset="0"/>
                <a:cs typeface="Arial" panose="020B0604020202020204" pitchFamily="34" charset="0"/>
              </a:rPr>
              <a:t>: </a:t>
            </a:r>
            <a:r>
              <a:rPr lang="fr-FR" sz="2400" dirty="0">
                <a:latin typeface="Arial" panose="020B0604020202020204" pitchFamily="34" charset="0"/>
                <a:cs typeface="Arial" panose="020B0604020202020204" pitchFamily="34" charset="0"/>
              </a:rPr>
              <a:t>Pourquoi et comment gérer les talents dans l’hôtel de la Violette ?</a:t>
            </a:r>
            <a:endParaRPr lang="fr-FR" sz="2000" dirty="0">
              <a:latin typeface="Arial" panose="020B0604020202020204" pitchFamily="34" charset="0"/>
              <a:cs typeface="Arial" panose="020B0604020202020204" pitchFamily="34" charset="0"/>
            </a:endParaRPr>
          </a:p>
          <a:p>
            <a:endParaRPr lang="fr-FR" sz="2000" dirty="0">
              <a:latin typeface="Arial" panose="020B0604020202020204" pitchFamily="34" charset="0"/>
              <a:cs typeface="Arial" panose="020B0604020202020204" pitchFamily="34" charset="0"/>
            </a:endParaRPr>
          </a:p>
          <a:p>
            <a:r>
              <a:rPr lang="fr-FR" sz="2400" i="1" u="sng" dirty="0">
                <a:latin typeface="Arial" panose="020B0604020202020204" pitchFamily="34" charset="0"/>
                <a:cs typeface="Arial" panose="020B0604020202020204" pitchFamily="34" charset="0"/>
              </a:rPr>
              <a:t>Finalités et objectifs n°1 </a:t>
            </a:r>
            <a:r>
              <a:rPr lang="fr-FR" sz="2400" i="1" u="sng" dirty="0" smtClean="0">
                <a:latin typeface="Arial" panose="020B0604020202020204" pitchFamily="34" charset="0"/>
                <a:cs typeface="Arial" panose="020B0604020202020204" pitchFamily="34" charset="0"/>
              </a:rPr>
              <a:t>:</a:t>
            </a:r>
            <a:r>
              <a:rPr lang="fr-FR" sz="2400" i="1" dirty="0">
                <a:latin typeface="Arial" panose="020B0604020202020204" pitchFamily="34" charset="0"/>
                <a:cs typeface="Arial" panose="020B0604020202020204" pitchFamily="34" charset="0"/>
              </a:rPr>
              <a:t>	Pour une </a:t>
            </a:r>
            <a:r>
              <a:rPr lang="fr-FR" sz="2400" b="1" i="1" dirty="0">
                <a:latin typeface="Arial" panose="020B0604020202020204" pitchFamily="34" charset="0"/>
                <a:cs typeface="Arial" panose="020B0604020202020204" pitchFamily="34" charset="0"/>
              </a:rPr>
              <a:t>très bonne maîtrise</a:t>
            </a:r>
            <a:r>
              <a:rPr lang="fr-FR" sz="2400" i="1" dirty="0">
                <a:latin typeface="Arial" panose="020B0604020202020204" pitchFamily="34" charset="0"/>
                <a:cs typeface="Arial" panose="020B0604020202020204" pitchFamily="34" charset="0"/>
              </a:rPr>
              <a:t>, il est attendu que le candidat relève la performance managériale dont fait déjà preuve l’Hôtel de la Violette et les risques liés au départ en retraite de M. </a:t>
            </a:r>
            <a:r>
              <a:rPr lang="fr-FR" sz="2400" i="1" dirty="0" err="1">
                <a:latin typeface="Arial" panose="020B0604020202020204" pitchFamily="34" charset="0"/>
                <a:cs typeface="Arial" panose="020B0604020202020204" pitchFamily="34" charset="0"/>
              </a:rPr>
              <a:t>Estalet</a:t>
            </a:r>
            <a:r>
              <a:rPr lang="fr-FR" sz="2400" i="1" dirty="0">
                <a:latin typeface="Arial" panose="020B0604020202020204" pitchFamily="34" charset="0"/>
                <a:cs typeface="Arial" panose="020B0604020202020204" pitchFamily="34" charset="0"/>
              </a:rPr>
              <a:t>.</a:t>
            </a:r>
          </a:p>
          <a:p>
            <a:endParaRPr lang="fr-FR" sz="2400" i="1" dirty="0">
              <a:latin typeface="Arial" panose="020B0604020202020204" pitchFamily="34" charset="0"/>
              <a:cs typeface="Arial" panose="020B0604020202020204" pitchFamily="34" charset="0"/>
            </a:endParaRPr>
          </a:p>
          <a:p>
            <a:r>
              <a:rPr lang="fr-FR" sz="2400" i="1" u="sng" dirty="0">
                <a:latin typeface="Arial" panose="020B0604020202020204" pitchFamily="34" charset="0"/>
                <a:cs typeface="Arial" panose="020B0604020202020204" pitchFamily="34" charset="0"/>
              </a:rPr>
              <a:t>Finalités et objectifs n°2</a:t>
            </a:r>
            <a:r>
              <a:rPr lang="fr-FR" sz="2400" i="1" dirty="0">
                <a:latin typeface="Arial" panose="020B0604020202020204" pitchFamily="34" charset="0"/>
                <a:cs typeface="Arial" panose="020B0604020202020204" pitchFamily="34" charset="0"/>
              </a:rPr>
              <a:t>	</a:t>
            </a:r>
            <a:r>
              <a:rPr lang="fr-FR" sz="2400" i="1" dirty="0" smtClean="0">
                <a:latin typeface="Arial" panose="020B0604020202020204" pitchFamily="34" charset="0"/>
                <a:cs typeface="Arial" panose="020B0604020202020204" pitchFamily="34" charset="0"/>
              </a:rPr>
              <a:t>:  Pour </a:t>
            </a:r>
            <a:r>
              <a:rPr lang="fr-FR" sz="2400" i="1" dirty="0">
                <a:latin typeface="Arial" panose="020B0604020202020204" pitchFamily="34" charset="0"/>
                <a:cs typeface="Arial" panose="020B0604020202020204" pitchFamily="34" charset="0"/>
              </a:rPr>
              <a:t>une </a:t>
            </a:r>
            <a:r>
              <a:rPr lang="fr-FR" sz="2400" b="1" i="1" dirty="0">
                <a:latin typeface="Arial" panose="020B0604020202020204" pitchFamily="34" charset="0"/>
                <a:cs typeface="Arial" panose="020B0604020202020204" pitchFamily="34" charset="0"/>
              </a:rPr>
              <a:t>très bonne maîtrise</a:t>
            </a:r>
            <a:r>
              <a:rPr lang="fr-FR" sz="2400" i="1" dirty="0">
                <a:latin typeface="Arial" panose="020B0604020202020204" pitchFamily="34" charset="0"/>
                <a:cs typeface="Arial" panose="020B0604020202020204" pitchFamily="34" charset="0"/>
              </a:rPr>
              <a:t>, il est attendu que le candidat s’interroge sur le rôle et les moyens de manager les talents dans l’Hôtel de la Violette.</a:t>
            </a:r>
            <a:r>
              <a:rPr lang="fr-FR" sz="2400" dirty="0">
                <a:latin typeface="Arial" panose="020B0604020202020204" pitchFamily="34" charset="0"/>
                <a:cs typeface="Arial" panose="020B0604020202020204" pitchFamily="34" charset="0"/>
              </a:rPr>
              <a:t> </a:t>
            </a:r>
          </a:p>
          <a:p>
            <a:endParaRPr lang="fr-FR" sz="2000" dirty="0"/>
          </a:p>
          <a:p>
            <a:endParaRPr lang="fr-FR" dirty="0"/>
          </a:p>
          <a:p>
            <a:endParaRPr lang="fr-FR" dirty="0"/>
          </a:p>
          <a:p>
            <a:r>
              <a:rPr lang="fr-FR" dirty="0"/>
              <a:t> </a:t>
            </a:r>
          </a:p>
        </p:txBody>
      </p:sp>
    </p:spTree>
    <p:extLst>
      <p:ext uri="{BB962C8B-B14F-4D97-AF65-F5344CB8AC3E}">
        <p14:creationId xmlns:p14="http://schemas.microsoft.com/office/powerpoint/2010/main" val="23040850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25</a:t>
            </a:fld>
            <a:endParaRPr lang="fr-FR"/>
          </a:p>
        </p:txBody>
      </p:sp>
      <p:sp>
        <p:nvSpPr>
          <p:cNvPr id="3" name="Rectangle 2"/>
          <p:cNvSpPr/>
          <p:nvPr/>
        </p:nvSpPr>
        <p:spPr>
          <a:xfrm>
            <a:off x="1103921" y="1559859"/>
            <a:ext cx="10313853" cy="3914918"/>
          </a:xfrm>
          <a:prstGeom prst="rect">
            <a:avLst/>
          </a:prstGeom>
        </p:spPr>
        <p:txBody>
          <a:bodyPr wrap="square">
            <a:spAutoFit/>
          </a:bodyPr>
          <a:lstStyle/>
          <a:p>
            <a:pPr algn="just">
              <a:lnSpc>
                <a:spcPct val="115000"/>
              </a:lnSpc>
              <a:spcAft>
                <a:spcPts val="0"/>
              </a:spcAft>
            </a:pPr>
            <a:r>
              <a:rPr lang="fr-CA" sz="2400" b="1" dirty="0" smtClean="0">
                <a:latin typeface="Arial" panose="020B0604020202020204" pitchFamily="34" charset="0"/>
                <a:ea typeface="Times New Roman" panose="02020603050405020304" pitchFamily="18" charset="0"/>
                <a:cs typeface="Arial" panose="020B0604020202020204" pitchFamily="34" charset="0"/>
              </a:rPr>
              <a:t>Étude </a:t>
            </a:r>
            <a:r>
              <a:rPr lang="fr-CA" sz="2400" b="1" dirty="0">
                <a:latin typeface="Arial" panose="020B0604020202020204" pitchFamily="34" charset="0"/>
                <a:ea typeface="Times New Roman" panose="02020603050405020304" pitchFamily="18" charset="0"/>
                <a:cs typeface="Arial" panose="020B0604020202020204" pitchFamily="34" charset="0"/>
              </a:rPr>
              <a:t>structurée </a:t>
            </a:r>
            <a:endParaRPr lang="fr-CA" sz="2400" b="1" dirty="0" smtClean="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endParaRPr lang="fr-CA" sz="2400" b="1"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i="1" dirty="0" smtClean="0">
                <a:latin typeface="Arial" panose="020B0604020202020204" pitchFamily="34" charset="0"/>
                <a:ea typeface="Times New Roman" panose="02020603050405020304" pitchFamily="18" charset="0"/>
                <a:cs typeface="Arial" panose="020B0604020202020204" pitchFamily="34" charset="0"/>
              </a:rPr>
              <a:t>- </a:t>
            </a:r>
            <a:r>
              <a:rPr lang="fr-CA" sz="2400" b="1" i="1" dirty="0">
                <a:latin typeface="Arial" panose="020B0604020202020204" pitchFamily="34" charset="0"/>
                <a:ea typeface="Times New Roman" panose="02020603050405020304" pitchFamily="18" charset="0"/>
                <a:cs typeface="Arial" panose="020B0604020202020204" pitchFamily="34" charset="0"/>
              </a:rPr>
              <a:t>Introduire</a:t>
            </a:r>
            <a:r>
              <a:rPr lang="fr-CA" sz="2400" i="1" dirty="0">
                <a:latin typeface="Arial" panose="020B0604020202020204" pitchFamily="34" charset="0"/>
                <a:ea typeface="Times New Roman" panose="02020603050405020304" pitchFamily="18" charset="0"/>
                <a:cs typeface="Arial" panose="020B0604020202020204" pitchFamily="34" charset="0"/>
              </a:rPr>
              <a:t> le sujet en dressant un constat et en dégageant une problématique ;</a:t>
            </a:r>
            <a:endParaRPr lang="fr-FR" sz="2800" i="1"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dirty="0">
                <a:latin typeface="Arial" panose="020B0604020202020204" pitchFamily="34" charset="0"/>
                <a:ea typeface="Times New Roman" panose="02020603050405020304" pitchFamily="18" charset="0"/>
                <a:cs typeface="Arial" panose="020B0604020202020204" pitchFamily="34" charset="0"/>
              </a:rPr>
              <a:t>- </a:t>
            </a:r>
            <a:r>
              <a:rPr lang="fr-CA" sz="2400" b="1" dirty="0">
                <a:latin typeface="Arial" panose="020B0604020202020204" pitchFamily="34" charset="0"/>
                <a:ea typeface="Times New Roman" panose="02020603050405020304" pitchFamily="18" charset="0"/>
                <a:cs typeface="Arial" panose="020B0604020202020204" pitchFamily="34" charset="0"/>
              </a:rPr>
              <a:t>Réaliser les traitements nécessaires </a:t>
            </a:r>
            <a:r>
              <a:rPr lang="fr-CA" sz="2400" dirty="0">
                <a:latin typeface="Arial" panose="020B0604020202020204" pitchFamily="34" charset="0"/>
                <a:ea typeface="Times New Roman" panose="02020603050405020304" pitchFamily="18" charset="0"/>
                <a:cs typeface="Arial" panose="020B0604020202020204" pitchFamily="34" charset="0"/>
              </a:rPr>
              <a:t>à l’analyse de la situation managériale ;</a:t>
            </a:r>
            <a:endParaRPr lang="fr-FR" sz="2800"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dirty="0">
                <a:solidFill>
                  <a:schemeClr val="bg1"/>
                </a:solidFill>
                <a:latin typeface="Arial" panose="020B0604020202020204" pitchFamily="34" charset="0"/>
                <a:ea typeface="Times New Roman" panose="02020603050405020304" pitchFamily="18" charset="0"/>
                <a:cs typeface="Arial" panose="020B0604020202020204" pitchFamily="34" charset="0"/>
              </a:rPr>
              <a:t>- </a:t>
            </a:r>
            <a:r>
              <a:rPr lang="fr-CA" sz="2400" b="1" dirty="0">
                <a:solidFill>
                  <a:schemeClr val="bg1"/>
                </a:solidFill>
                <a:latin typeface="Arial" panose="020B0604020202020204" pitchFamily="34" charset="0"/>
                <a:ea typeface="Times New Roman" panose="02020603050405020304" pitchFamily="18" charset="0"/>
                <a:cs typeface="Arial" panose="020B0604020202020204" pitchFamily="34" charset="0"/>
              </a:rPr>
              <a:t>Proposer des recommandations </a:t>
            </a:r>
            <a:r>
              <a:rPr lang="fr-CA" sz="2400" dirty="0">
                <a:solidFill>
                  <a:schemeClr val="bg1"/>
                </a:solidFill>
                <a:latin typeface="Arial" panose="020B0604020202020204" pitchFamily="34" charset="0"/>
                <a:ea typeface="Times New Roman" panose="02020603050405020304" pitchFamily="18" charset="0"/>
                <a:cs typeface="Arial" panose="020B0604020202020204" pitchFamily="34" charset="0"/>
              </a:rPr>
              <a:t>en réponse au(x) problème(s) de management évoqué(s) ;</a:t>
            </a:r>
            <a:endParaRPr lang="fr-FR" sz="2800" dirty="0">
              <a:solidFill>
                <a:schemeClr val="bg1"/>
              </a:solidFill>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dirty="0">
                <a:solidFill>
                  <a:schemeClr val="bg1"/>
                </a:solidFill>
                <a:latin typeface="Arial" panose="020B0604020202020204" pitchFamily="34" charset="0"/>
                <a:ea typeface="Times New Roman" panose="02020603050405020304" pitchFamily="18" charset="0"/>
                <a:cs typeface="Arial" panose="020B0604020202020204" pitchFamily="34" charset="0"/>
              </a:rPr>
              <a:t>- </a:t>
            </a:r>
            <a:r>
              <a:rPr lang="fr-CA" sz="2400" b="1" dirty="0">
                <a:solidFill>
                  <a:schemeClr val="bg1"/>
                </a:solidFill>
                <a:latin typeface="Arial" panose="020B0604020202020204" pitchFamily="34" charset="0"/>
                <a:ea typeface="Times New Roman" panose="02020603050405020304" pitchFamily="18" charset="0"/>
                <a:cs typeface="Arial" panose="020B0604020202020204" pitchFamily="34" charset="0"/>
              </a:rPr>
              <a:t>Conclure</a:t>
            </a:r>
            <a:r>
              <a:rPr lang="fr-CA" sz="2400" dirty="0">
                <a:solidFill>
                  <a:schemeClr val="bg1"/>
                </a:solidFill>
                <a:latin typeface="Arial" panose="020B0604020202020204" pitchFamily="34" charset="0"/>
                <a:ea typeface="Times New Roman" panose="02020603050405020304" pitchFamily="18" charset="0"/>
                <a:cs typeface="Arial" panose="020B0604020202020204" pitchFamily="34" charset="0"/>
              </a:rPr>
              <a:t>. </a:t>
            </a:r>
            <a:endParaRPr lang="fr-FR" sz="28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835526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26</a:t>
            </a:fld>
            <a:endParaRPr lang="fr-FR"/>
          </a:p>
        </p:txBody>
      </p:sp>
      <p:sp>
        <p:nvSpPr>
          <p:cNvPr id="3" name="ZoneTexte 2"/>
          <p:cNvSpPr txBox="1"/>
          <p:nvPr/>
        </p:nvSpPr>
        <p:spPr>
          <a:xfrm>
            <a:off x="1204933" y="1410355"/>
            <a:ext cx="10620732" cy="2646878"/>
          </a:xfrm>
          <a:prstGeom prst="rect">
            <a:avLst/>
          </a:prstGeom>
          <a:noFill/>
        </p:spPr>
        <p:txBody>
          <a:bodyPr wrap="square" rtlCol="0">
            <a:spAutoFit/>
          </a:bodyPr>
          <a:lstStyle/>
          <a:p>
            <a:r>
              <a:rPr lang="fr-CA" sz="2800" b="1" u="sng" cap="small" dirty="0">
                <a:solidFill>
                  <a:srgbClr val="000000"/>
                </a:solidFill>
                <a:latin typeface="Arial" panose="020B0604020202020204" pitchFamily="34" charset="0"/>
                <a:ea typeface="Times New Roman" panose="02020603050405020304" pitchFamily="18" charset="0"/>
                <a:cs typeface="Arial" panose="020B0604020202020204" pitchFamily="34" charset="0"/>
              </a:rPr>
              <a:t>Analyse et </a:t>
            </a:r>
            <a:r>
              <a:rPr lang="fr-CA" sz="2800" b="1" u="sng" cap="small"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Recommandations </a:t>
            </a:r>
            <a:r>
              <a:rPr lang="fr-CA" sz="2800" b="1"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 il s’agit de traiter les 3 thèmes proposés par le sujet </a:t>
            </a:r>
            <a:endParaRPr lang="fr-FR" sz="2800"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endParaRPr lang="fr-CA" b="1" cap="small" dirty="0" smtClean="0"/>
          </a:p>
          <a:p>
            <a:r>
              <a:rPr lang="fr-CA" b="1" cap="small" dirty="0"/>
              <a:t> </a:t>
            </a:r>
            <a:endParaRPr lang="fr-FR" dirty="0"/>
          </a:p>
          <a:p>
            <a:r>
              <a:rPr lang="fr-CA" sz="2800" b="1" dirty="0" smtClean="0">
                <a:solidFill>
                  <a:srgbClr val="000000"/>
                </a:solidFill>
                <a:latin typeface="Arial" panose="020B0604020202020204" pitchFamily="34" charset="0"/>
                <a:ea typeface="Times New Roman" panose="02020603050405020304" pitchFamily="18" charset="0"/>
                <a:cs typeface="Arial" panose="020B0604020202020204" pitchFamily="34" charset="0"/>
              </a:rPr>
              <a:t>Thème 1 </a:t>
            </a:r>
            <a:r>
              <a:rPr lang="fr-CA" sz="2800" b="1" dirty="0">
                <a:solidFill>
                  <a:srgbClr val="000000"/>
                </a:solidFill>
                <a:latin typeface="Arial" panose="020B0604020202020204" pitchFamily="34" charset="0"/>
                <a:ea typeface="Times New Roman" panose="02020603050405020304" pitchFamily="18" charset="0"/>
                <a:cs typeface="Arial" panose="020B0604020202020204" pitchFamily="34" charset="0"/>
              </a:rPr>
              <a:t>– Enjeux du management des talents pour l’hôtel de la Violette</a:t>
            </a:r>
            <a:endParaRPr lang="fr-FR" sz="2800"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endParaRPr lang="fr-CA" u="sng" dirty="0"/>
          </a:p>
        </p:txBody>
      </p:sp>
    </p:spTree>
    <p:extLst>
      <p:ext uri="{BB962C8B-B14F-4D97-AF65-F5344CB8AC3E}">
        <p14:creationId xmlns:p14="http://schemas.microsoft.com/office/powerpoint/2010/main" val="9637750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27</a:t>
            </a:fld>
            <a:endParaRPr lang="fr-FR"/>
          </a:p>
        </p:txBody>
      </p:sp>
      <p:sp>
        <p:nvSpPr>
          <p:cNvPr id="3" name="ZoneTexte 2"/>
          <p:cNvSpPr txBox="1"/>
          <p:nvPr/>
        </p:nvSpPr>
        <p:spPr>
          <a:xfrm>
            <a:off x="1204933" y="1410355"/>
            <a:ext cx="10620732" cy="4031873"/>
          </a:xfrm>
          <a:prstGeom prst="rect">
            <a:avLst/>
          </a:prstGeom>
          <a:noFill/>
        </p:spPr>
        <p:txBody>
          <a:bodyPr wrap="square" rtlCol="0">
            <a:spAutoFit/>
          </a:bodyPr>
          <a:lstStyle/>
          <a:p>
            <a:endParaRPr lang="fr-CA" sz="2000" u="sng" dirty="0"/>
          </a:p>
          <a:p>
            <a:r>
              <a:rPr lang="fr-CA" sz="2400" u="sng" dirty="0" smtClean="0">
                <a:latin typeface="Arial" panose="020B0604020202020204" pitchFamily="34" charset="0"/>
                <a:cs typeface="Arial" panose="020B0604020202020204" pitchFamily="34" charset="0"/>
              </a:rPr>
              <a:t>a. La </a:t>
            </a:r>
            <a:r>
              <a:rPr lang="fr-CA" sz="2400" u="sng" dirty="0">
                <a:latin typeface="Arial" panose="020B0604020202020204" pitchFamily="34" charset="0"/>
                <a:cs typeface="Arial" panose="020B0604020202020204" pitchFamily="34" charset="0"/>
              </a:rPr>
              <a:t>performance de l’hôtel de la Violette</a:t>
            </a:r>
            <a:endParaRPr lang="fr-FR" sz="2400" dirty="0">
              <a:latin typeface="Arial" panose="020B0604020202020204" pitchFamily="34" charset="0"/>
              <a:cs typeface="Arial" panose="020B0604020202020204" pitchFamily="34" charset="0"/>
            </a:endParaRPr>
          </a:p>
          <a:p>
            <a:r>
              <a:rPr lang="fr-CA" sz="2400" dirty="0">
                <a:latin typeface="Arial" panose="020B0604020202020204" pitchFamily="34" charset="0"/>
                <a:cs typeface="Arial" panose="020B0604020202020204" pitchFamily="34" charset="0"/>
              </a:rPr>
              <a:t>Le management des talents vise à identifier les </a:t>
            </a:r>
            <a:r>
              <a:rPr lang="fr-CA" sz="2400" b="1" dirty="0">
                <a:latin typeface="Arial" panose="020B0604020202020204" pitchFamily="34" charset="0"/>
                <a:cs typeface="Arial" panose="020B0604020202020204" pitchFamily="34" charset="0"/>
              </a:rPr>
              <a:t>compétences clés</a:t>
            </a:r>
            <a:r>
              <a:rPr lang="fr-CA" sz="2400" dirty="0">
                <a:latin typeface="Arial" panose="020B0604020202020204" pitchFamily="34" charset="0"/>
                <a:cs typeface="Arial" panose="020B0604020202020204" pitchFamily="34" charset="0"/>
              </a:rPr>
              <a:t> pour la performance de l’entreprise, comme le montre la satisfaction de la clientèle (avis en ligne ou exprimés en direct). </a:t>
            </a:r>
            <a:endParaRPr lang="fr-FR" sz="2400" dirty="0">
              <a:latin typeface="Arial" panose="020B0604020202020204" pitchFamily="34" charset="0"/>
              <a:cs typeface="Arial" panose="020B0604020202020204" pitchFamily="34" charset="0"/>
            </a:endParaRPr>
          </a:p>
          <a:p>
            <a:r>
              <a:rPr lang="fr-CA" sz="2400" dirty="0" smtClean="0">
                <a:latin typeface="Arial" panose="020B0604020202020204" pitchFamily="34" charset="0"/>
                <a:cs typeface="Arial" panose="020B0604020202020204" pitchFamily="34" charset="0"/>
              </a:rPr>
              <a:t>Les </a:t>
            </a:r>
            <a:r>
              <a:rPr lang="fr-CA" sz="2400" b="1" dirty="0">
                <a:latin typeface="Arial" panose="020B0604020202020204" pitchFamily="34" charset="0"/>
                <a:cs typeface="Arial" panose="020B0604020202020204" pitchFamily="34" charset="0"/>
              </a:rPr>
              <a:t>compétences linguistiques</a:t>
            </a:r>
            <a:r>
              <a:rPr lang="fr-CA" sz="2400" dirty="0">
                <a:latin typeface="Arial" panose="020B0604020202020204" pitchFamily="34" charset="0"/>
                <a:cs typeface="Arial" panose="020B0604020202020204" pitchFamily="34" charset="0"/>
              </a:rPr>
              <a:t>, la </a:t>
            </a:r>
            <a:r>
              <a:rPr lang="fr-CA" sz="2400" b="1" dirty="0">
                <a:latin typeface="Arial" panose="020B0604020202020204" pitchFamily="34" charset="0"/>
                <a:cs typeface="Arial" panose="020B0604020202020204" pitchFamily="34" charset="0"/>
              </a:rPr>
              <a:t>connaissance</a:t>
            </a:r>
            <a:r>
              <a:rPr lang="fr-CA" sz="2400" dirty="0">
                <a:latin typeface="Arial" panose="020B0604020202020204" pitchFamily="34" charset="0"/>
                <a:cs typeface="Arial" panose="020B0604020202020204" pitchFamily="34" charset="0"/>
              </a:rPr>
              <a:t> de la ville de Toulouse, les besoins particuliers de la clientèle affaires et loisirs, </a:t>
            </a:r>
            <a:r>
              <a:rPr lang="fr-CA" sz="2400" b="1" dirty="0">
                <a:latin typeface="Arial" panose="020B0604020202020204" pitchFamily="34" charset="0"/>
                <a:cs typeface="Arial" panose="020B0604020202020204" pitchFamily="34" charset="0"/>
              </a:rPr>
              <a:t>des aptitudes à la communication</a:t>
            </a:r>
            <a:r>
              <a:rPr lang="fr-CA" sz="2400" dirty="0">
                <a:latin typeface="Arial" panose="020B0604020202020204" pitchFamily="34" charset="0"/>
                <a:cs typeface="Arial" panose="020B0604020202020204" pitchFamily="34" charset="0"/>
              </a:rPr>
              <a:t>, sont indispensables à la </a:t>
            </a:r>
            <a:r>
              <a:rPr lang="fr-CA" sz="2400" b="1" dirty="0">
                <a:latin typeface="Arial" panose="020B0604020202020204" pitchFamily="34" charset="0"/>
                <a:cs typeface="Arial" panose="020B0604020202020204" pitchFamily="34" charset="0"/>
              </a:rPr>
              <a:t>relation clients</a:t>
            </a:r>
            <a:r>
              <a:rPr lang="fr-CA" sz="2400" dirty="0">
                <a:latin typeface="Arial" panose="020B0604020202020204" pitchFamily="34" charset="0"/>
                <a:cs typeface="Arial" panose="020B0604020202020204" pitchFamily="34" charset="0"/>
              </a:rPr>
              <a:t> de l’hôtel de la Violette. Ces compétences doivent être maîtrisées par la personne qui occupe le poste de Concierge : ce qui est le cas de M. </a:t>
            </a:r>
            <a:r>
              <a:rPr lang="fr-CA" sz="2400" dirty="0" err="1">
                <a:latin typeface="Arial" panose="020B0604020202020204" pitchFamily="34" charset="0"/>
                <a:cs typeface="Arial" panose="020B0604020202020204" pitchFamily="34" charset="0"/>
              </a:rPr>
              <a:t>Estalet</a:t>
            </a:r>
            <a:r>
              <a:rPr lang="fr-CA" sz="2400" dirty="0">
                <a:latin typeface="Arial" panose="020B0604020202020204" pitchFamily="34" charset="0"/>
                <a:cs typeface="Arial" panose="020B0604020202020204" pitchFamily="34" charset="0"/>
              </a:rPr>
              <a:t>.</a:t>
            </a:r>
            <a:endParaRPr lang="fr-FR" sz="2400" dirty="0">
              <a:latin typeface="Arial" panose="020B0604020202020204" pitchFamily="34" charset="0"/>
              <a:cs typeface="Arial" panose="020B0604020202020204" pitchFamily="34" charset="0"/>
            </a:endParaRPr>
          </a:p>
          <a:p>
            <a:r>
              <a:rPr lang="fr-CA" sz="2000" dirty="0">
                <a:latin typeface="Arial" panose="020B0604020202020204" pitchFamily="34" charset="0"/>
                <a:cs typeface="Arial" panose="020B0604020202020204" pitchFamily="34" charset="0"/>
              </a:rPr>
              <a:t> </a:t>
            </a:r>
            <a:endParaRPr lang="fr-F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38970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28</a:t>
            </a:fld>
            <a:endParaRPr lang="fr-FR"/>
          </a:p>
        </p:txBody>
      </p:sp>
      <p:sp>
        <p:nvSpPr>
          <p:cNvPr id="3" name="ZoneTexte 2"/>
          <p:cNvSpPr txBox="1"/>
          <p:nvPr/>
        </p:nvSpPr>
        <p:spPr>
          <a:xfrm>
            <a:off x="1462062" y="1613647"/>
            <a:ext cx="10229544" cy="3477875"/>
          </a:xfrm>
          <a:prstGeom prst="rect">
            <a:avLst/>
          </a:prstGeom>
          <a:noFill/>
        </p:spPr>
        <p:txBody>
          <a:bodyPr wrap="square" rtlCol="0">
            <a:spAutoFit/>
          </a:bodyPr>
          <a:lstStyle/>
          <a:p>
            <a:pPr algn="just">
              <a:spcAft>
                <a:spcPts val="0"/>
              </a:spcAft>
            </a:pPr>
            <a:r>
              <a:rPr lang="fr-CA" sz="2000" u="sng" dirty="0" smtClean="0">
                <a:latin typeface="Arial" panose="020B0604020202020204" pitchFamily="34" charset="0"/>
                <a:ea typeface="Times New Roman" panose="02020603050405020304" pitchFamily="18" charset="0"/>
                <a:cs typeface="Arial" panose="020B0604020202020204" pitchFamily="34" charset="0"/>
              </a:rPr>
              <a:t>b. Fidéliser </a:t>
            </a:r>
            <a:r>
              <a:rPr lang="fr-CA" sz="2000" u="sng" dirty="0">
                <a:latin typeface="Arial" panose="020B0604020202020204" pitchFamily="34" charset="0"/>
                <a:ea typeface="Times New Roman" panose="02020603050405020304" pitchFamily="18" charset="0"/>
                <a:cs typeface="Arial" panose="020B0604020202020204" pitchFamily="34" charset="0"/>
              </a:rPr>
              <a:t>et impliquer les ressources humaines </a:t>
            </a:r>
            <a:endParaRPr lang="fr-FR" sz="2400"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fr-CA" sz="2000" dirty="0">
                <a:latin typeface="Arial" panose="020B0604020202020204" pitchFamily="34" charset="0"/>
                <a:ea typeface="Times New Roman" panose="02020603050405020304" pitchFamily="18" charset="0"/>
                <a:cs typeface="Arial" panose="020B0604020202020204" pitchFamily="34" charset="0"/>
              </a:rPr>
              <a:t>La gestion des talents est un enjeu majeur pour l’hôtel de la Violette. </a:t>
            </a:r>
            <a:endParaRPr lang="fr-FR" sz="2400"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fr-CA" sz="2000" dirty="0">
                <a:latin typeface="Arial" panose="020B0604020202020204" pitchFamily="34" charset="0"/>
                <a:ea typeface="Times New Roman" panose="02020603050405020304" pitchFamily="18" charset="0"/>
                <a:cs typeface="Arial" panose="020B0604020202020204" pitchFamily="34" charset="0"/>
              </a:rPr>
              <a:t>Les époux Gruber sont déjà dans cette démarche puisqu’ils cherchent à évaluer et valoriser les compétences de leurs salariés (entretien professionnel par exemple) et encouragent la communication au sein des équipes. </a:t>
            </a:r>
            <a:endParaRPr lang="fr-FR" sz="2400"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fr-CA" sz="2000" dirty="0">
                <a:latin typeface="Arial" panose="020B0604020202020204" pitchFamily="34" charset="0"/>
                <a:ea typeface="Times New Roman" panose="02020603050405020304" pitchFamily="18" charset="0"/>
                <a:cs typeface="Arial" panose="020B0604020202020204" pitchFamily="34" charset="0"/>
              </a:rPr>
              <a:t>Cela leur permet de : </a:t>
            </a:r>
            <a:endParaRPr lang="fr-FR" sz="24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spcAft>
                <a:spcPts val="0"/>
              </a:spcAft>
              <a:buFont typeface="Arial" panose="020B0604020202020204" pitchFamily="34" charset="0"/>
              <a:buChar char="-"/>
            </a:pPr>
            <a:r>
              <a:rPr lang="fr-FR" sz="2000" dirty="0">
                <a:latin typeface="Arial" panose="020B0604020202020204" pitchFamily="34" charset="0"/>
                <a:ea typeface="Calibri" panose="020F0502020204030204" pitchFamily="34" charset="0"/>
                <a:cs typeface="Arial" panose="020B0604020202020204" pitchFamily="34" charset="0"/>
              </a:rPr>
              <a:t>Fidéliser leur personnel (70% des Ressources Humaines ont plusieurs années d’ancienneté) ; </a:t>
            </a:r>
          </a:p>
          <a:p>
            <a:pPr marL="342900" lvl="0" indent="-342900" algn="just">
              <a:spcAft>
                <a:spcPts val="0"/>
              </a:spcAft>
              <a:buFont typeface="Arial" panose="020B0604020202020204" pitchFamily="34" charset="0"/>
              <a:buChar char="-"/>
            </a:pPr>
            <a:r>
              <a:rPr lang="fr-FR" sz="2000" dirty="0">
                <a:latin typeface="Arial" panose="020B0604020202020204" pitchFamily="34" charset="0"/>
                <a:ea typeface="Calibri" panose="020F0502020204030204" pitchFamily="34" charset="0"/>
                <a:cs typeface="Arial" panose="020B0604020202020204" pitchFamily="34" charset="0"/>
              </a:rPr>
              <a:t>Impliquer leur personnel : le personnel de la réception et le concierge forment visiblement une équipe soudée où l’entraide est présente pour faire face aux besoins (pic d’activité ou repos-congés).</a:t>
            </a:r>
          </a:p>
        </p:txBody>
      </p:sp>
    </p:spTree>
    <p:extLst>
      <p:ext uri="{BB962C8B-B14F-4D97-AF65-F5344CB8AC3E}">
        <p14:creationId xmlns:p14="http://schemas.microsoft.com/office/powerpoint/2010/main" val="37780866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29</a:t>
            </a:fld>
            <a:endParaRPr lang="fr-FR"/>
          </a:p>
        </p:txBody>
      </p:sp>
      <p:sp>
        <p:nvSpPr>
          <p:cNvPr id="3" name="ZoneTexte 2"/>
          <p:cNvSpPr txBox="1"/>
          <p:nvPr/>
        </p:nvSpPr>
        <p:spPr>
          <a:xfrm>
            <a:off x="1618537" y="1706554"/>
            <a:ext cx="9970383" cy="3170099"/>
          </a:xfrm>
          <a:prstGeom prst="rect">
            <a:avLst/>
          </a:prstGeom>
          <a:noFill/>
        </p:spPr>
        <p:txBody>
          <a:bodyPr wrap="square" rtlCol="0">
            <a:spAutoFit/>
          </a:bodyPr>
          <a:lstStyle/>
          <a:p>
            <a:r>
              <a:rPr lang="fr-CA" sz="2000" u="sng" dirty="0" smtClean="0">
                <a:latin typeface="Arial" panose="020B0604020202020204" pitchFamily="34" charset="0"/>
                <a:cs typeface="Arial" panose="020B0604020202020204" pitchFamily="34" charset="0"/>
              </a:rPr>
              <a:t>c. Attirer </a:t>
            </a:r>
            <a:r>
              <a:rPr lang="fr-CA" sz="2000" u="sng" dirty="0">
                <a:latin typeface="Arial" panose="020B0604020202020204" pitchFamily="34" charset="0"/>
                <a:cs typeface="Arial" panose="020B0604020202020204" pitchFamily="34" charset="0"/>
              </a:rPr>
              <a:t>le profil compétent pour remplacer M. </a:t>
            </a:r>
            <a:r>
              <a:rPr lang="fr-CA" sz="2000" u="sng" dirty="0" err="1" smtClean="0">
                <a:latin typeface="Arial" panose="020B0604020202020204" pitchFamily="34" charset="0"/>
                <a:cs typeface="Arial" panose="020B0604020202020204" pitchFamily="34" charset="0"/>
              </a:rPr>
              <a:t>Estalet</a:t>
            </a:r>
            <a:endParaRPr lang="fr-CA" sz="2000" u="sng" dirty="0" smtClean="0">
              <a:latin typeface="Arial" panose="020B0604020202020204" pitchFamily="34" charset="0"/>
              <a:cs typeface="Arial" panose="020B0604020202020204" pitchFamily="34" charset="0"/>
            </a:endParaRPr>
          </a:p>
          <a:p>
            <a:endParaRPr lang="fr-FR" sz="2000" dirty="0">
              <a:latin typeface="Arial" panose="020B0604020202020204" pitchFamily="34" charset="0"/>
              <a:cs typeface="Arial" panose="020B0604020202020204" pitchFamily="34" charset="0"/>
            </a:endParaRPr>
          </a:p>
          <a:p>
            <a:r>
              <a:rPr lang="fr-CA" sz="2000" dirty="0">
                <a:latin typeface="Arial" panose="020B0604020202020204" pitchFamily="34" charset="0"/>
                <a:cs typeface="Arial" panose="020B0604020202020204" pitchFamily="34" charset="0"/>
              </a:rPr>
              <a:t>Le management des talents est un enjeu majeur pour faire face aux changements et mouvements du personnel de l’hôtel de la Violette. </a:t>
            </a:r>
            <a:endParaRPr lang="fr-CA" sz="2000" dirty="0" smtClean="0">
              <a:latin typeface="Arial" panose="020B0604020202020204" pitchFamily="34" charset="0"/>
              <a:cs typeface="Arial" panose="020B0604020202020204" pitchFamily="34" charset="0"/>
            </a:endParaRPr>
          </a:p>
          <a:p>
            <a:endParaRPr lang="fr-FR" sz="2000" dirty="0">
              <a:latin typeface="Arial" panose="020B0604020202020204" pitchFamily="34" charset="0"/>
              <a:cs typeface="Arial" panose="020B0604020202020204" pitchFamily="34" charset="0"/>
            </a:endParaRPr>
          </a:p>
          <a:p>
            <a:r>
              <a:rPr lang="fr-CA" sz="2000" dirty="0">
                <a:latin typeface="Arial" panose="020B0604020202020204" pitchFamily="34" charset="0"/>
                <a:cs typeface="Arial" panose="020B0604020202020204" pitchFamily="34" charset="0"/>
              </a:rPr>
              <a:t>Ceci peut se traduire par : </a:t>
            </a:r>
            <a:endParaRPr lang="fr-FR" sz="2000" dirty="0">
              <a:latin typeface="Arial" panose="020B0604020202020204" pitchFamily="34" charset="0"/>
              <a:cs typeface="Arial" panose="020B0604020202020204" pitchFamily="34" charset="0"/>
            </a:endParaRPr>
          </a:p>
          <a:p>
            <a:pPr lvl="0"/>
            <a:r>
              <a:rPr lang="fr-FR" sz="2000" dirty="0">
                <a:latin typeface="Arial" panose="020B0604020202020204" pitchFamily="34" charset="0"/>
                <a:cs typeface="Arial" panose="020B0604020202020204" pitchFamily="34" charset="0"/>
              </a:rPr>
              <a:t>L’évaluation des compétences de M. </a:t>
            </a:r>
            <a:r>
              <a:rPr lang="fr-FR" sz="2000" dirty="0" err="1">
                <a:latin typeface="Arial" panose="020B0604020202020204" pitchFamily="34" charset="0"/>
                <a:cs typeface="Arial" panose="020B0604020202020204" pitchFamily="34" charset="0"/>
              </a:rPr>
              <a:t>Estalet</a:t>
            </a:r>
            <a:r>
              <a:rPr lang="fr-FR" sz="2000" dirty="0">
                <a:latin typeface="Arial" panose="020B0604020202020204" pitchFamily="34" charset="0"/>
                <a:cs typeface="Arial" panose="020B0604020202020204" pitchFamily="34" charset="0"/>
              </a:rPr>
              <a:t> sur le poste de Concierge, </a:t>
            </a:r>
          </a:p>
          <a:p>
            <a:pPr lvl="0"/>
            <a:r>
              <a:rPr lang="fr-FR" sz="2000" dirty="0">
                <a:latin typeface="Arial" panose="020B0604020202020204" pitchFamily="34" charset="0"/>
                <a:cs typeface="Arial" panose="020B0604020202020204" pitchFamily="34" charset="0"/>
              </a:rPr>
              <a:t>La conception d’une fiche de poste qui détaille les compétences indispensables que son remplaçant devra détenir ou acquérir pour maintenir la qualité de la relation clients à l’hôtel de la Violette. </a:t>
            </a:r>
          </a:p>
        </p:txBody>
      </p:sp>
    </p:spTree>
    <p:extLst>
      <p:ext uri="{BB962C8B-B14F-4D97-AF65-F5344CB8AC3E}">
        <p14:creationId xmlns:p14="http://schemas.microsoft.com/office/powerpoint/2010/main" val="8908885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F955DD-0174-4590-9C52-F6009393EB3B}"/>
              </a:ext>
            </a:extLst>
          </p:cNvPr>
          <p:cNvSpPr>
            <a:spLocks noGrp="1"/>
          </p:cNvSpPr>
          <p:nvPr>
            <p:ph type="ctrTitle"/>
          </p:nvPr>
        </p:nvSpPr>
        <p:spPr>
          <a:xfrm>
            <a:off x="633414" y="352426"/>
            <a:ext cx="11029950" cy="1023937"/>
          </a:xfrm>
        </p:spPr>
        <p:txBody>
          <a:bodyPr>
            <a:noAutofit/>
          </a:bodyPr>
          <a:lstStyle/>
          <a:p>
            <a:pPr algn="ctr"/>
            <a:r>
              <a:rPr lang="fr-FR" sz="2800" b="1" dirty="0">
                <a:latin typeface="Arial" panose="020B0604020202020204" pitchFamily="34" charset="0"/>
                <a:cs typeface="Arial" panose="020B0604020202020204" pitchFamily="34" charset="0"/>
              </a:rPr>
              <a:t>Séminaire à distance hôtellerie restauration </a:t>
            </a:r>
            <a:br>
              <a:rPr lang="fr-FR" sz="2800" b="1" dirty="0">
                <a:latin typeface="Arial" panose="020B0604020202020204" pitchFamily="34" charset="0"/>
                <a:cs typeface="Arial" panose="020B0604020202020204" pitchFamily="34" charset="0"/>
              </a:rPr>
            </a:br>
            <a:r>
              <a:rPr lang="fr-FR" sz="2800" b="1" dirty="0">
                <a:latin typeface="Arial" panose="020B0604020202020204" pitchFamily="34" charset="0"/>
                <a:cs typeface="Arial" panose="020B0604020202020204" pitchFamily="34" charset="0"/>
              </a:rPr>
              <a:t>26 &amp; 27 novembre 2020</a:t>
            </a:r>
          </a:p>
        </p:txBody>
      </p:sp>
      <p:sp>
        <p:nvSpPr>
          <p:cNvPr id="4" name="ZoneTexte 3"/>
          <p:cNvSpPr txBox="1"/>
          <p:nvPr/>
        </p:nvSpPr>
        <p:spPr>
          <a:xfrm>
            <a:off x="1795462" y="1981200"/>
            <a:ext cx="9701213" cy="2062103"/>
          </a:xfrm>
          <a:prstGeom prst="rect">
            <a:avLst/>
          </a:prstGeom>
          <a:noFill/>
        </p:spPr>
        <p:txBody>
          <a:bodyPr wrap="square" rtlCol="0">
            <a:spAutoFit/>
          </a:bodyPr>
          <a:lstStyle/>
          <a:p>
            <a:r>
              <a:rPr lang="fr-FR" sz="3200" b="1" dirty="0">
                <a:solidFill>
                  <a:srgbClr val="0070C0"/>
                </a:solidFill>
                <a:latin typeface="Arial" panose="020B0604020202020204" pitchFamily="34" charset="0"/>
                <a:cs typeface="Arial" panose="020B0604020202020204" pitchFamily="34" charset="0"/>
              </a:rPr>
              <a:t>Conférence n°1 du </a:t>
            </a:r>
            <a:r>
              <a:rPr lang="fr-FR" sz="3200" b="1" dirty="0" smtClean="0">
                <a:solidFill>
                  <a:srgbClr val="0070C0"/>
                </a:solidFill>
                <a:latin typeface="Arial" panose="020B0604020202020204" pitchFamily="34" charset="0"/>
                <a:cs typeface="Arial" panose="020B0604020202020204" pitchFamily="34" charset="0"/>
              </a:rPr>
              <a:t>27/11/2020</a:t>
            </a:r>
            <a:endParaRPr lang="fr-FR" sz="3200" b="1" dirty="0">
              <a:solidFill>
                <a:srgbClr val="0070C0"/>
              </a:solidFill>
              <a:latin typeface="Arial" panose="020B0604020202020204" pitchFamily="34" charset="0"/>
              <a:cs typeface="Arial" panose="020B0604020202020204" pitchFamily="34" charset="0"/>
            </a:endParaRPr>
          </a:p>
          <a:p>
            <a:endParaRPr lang="fr-FR" sz="2400" b="1" dirty="0">
              <a:latin typeface="Arial" panose="020B0604020202020204" pitchFamily="34" charset="0"/>
              <a:cs typeface="Arial" panose="020B0604020202020204" pitchFamily="34" charset="0"/>
            </a:endParaRPr>
          </a:p>
          <a:p>
            <a:r>
              <a:rPr lang="fr-FR" sz="2400" b="1" dirty="0" smtClean="0">
                <a:latin typeface="Arial" panose="020B0604020202020204" pitchFamily="34" charset="0"/>
                <a:cs typeface="Arial" panose="020B0604020202020204" pitchFamily="34" charset="0"/>
              </a:rPr>
              <a:t>L’évaluation des épreuves </a:t>
            </a:r>
            <a:r>
              <a:rPr lang="fr-FR" sz="2400" b="1" dirty="0">
                <a:latin typeface="Arial" panose="020B0604020202020204" pitchFamily="34" charset="0"/>
                <a:cs typeface="Arial" panose="020B0604020202020204" pitchFamily="34" charset="0"/>
              </a:rPr>
              <a:t>du </a:t>
            </a:r>
            <a:r>
              <a:rPr lang="fr-FR" sz="2400" b="1" dirty="0" smtClean="0">
                <a:latin typeface="Arial" panose="020B0604020202020204" pitchFamily="34" charset="0"/>
                <a:cs typeface="Arial" panose="020B0604020202020204" pitchFamily="34" charset="0"/>
              </a:rPr>
              <a:t>BTS MHR par compétences</a:t>
            </a:r>
            <a:endParaRPr lang="fr-FR" sz="2400" b="1" dirty="0">
              <a:latin typeface="Arial" panose="020B0604020202020204" pitchFamily="34" charset="0"/>
              <a:cs typeface="Arial" panose="020B0604020202020204" pitchFamily="34" charset="0"/>
            </a:endParaRPr>
          </a:p>
          <a:p>
            <a:r>
              <a:rPr lang="fr-FR" sz="2400" b="1" dirty="0" smtClean="0">
                <a:latin typeface="Arial" panose="020B0604020202020204" pitchFamily="34" charset="0"/>
                <a:cs typeface="Arial" panose="020B0604020202020204" pitchFamily="34" charset="0"/>
              </a:rPr>
              <a:t>L’exemple de l’épreuve E33 de la session exceptionnelle de septembre 2020</a:t>
            </a:r>
            <a:endParaRPr lang="fr-FR"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92419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30</a:t>
            </a:fld>
            <a:endParaRPr lang="fr-FR"/>
          </a:p>
        </p:txBody>
      </p:sp>
      <p:sp>
        <p:nvSpPr>
          <p:cNvPr id="3" name="ZoneTexte 2"/>
          <p:cNvSpPr txBox="1"/>
          <p:nvPr/>
        </p:nvSpPr>
        <p:spPr>
          <a:xfrm>
            <a:off x="1383825" y="1711444"/>
            <a:ext cx="10298002" cy="2246769"/>
          </a:xfrm>
          <a:prstGeom prst="rect">
            <a:avLst/>
          </a:prstGeom>
          <a:noFill/>
        </p:spPr>
        <p:txBody>
          <a:bodyPr wrap="square" rtlCol="0">
            <a:spAutoFit/>
          </a:bodyPr>
          <a:lstStyle/>
          <a:p>
            <a:pPr>
              <a:spcAft>
                <a:spcPts val="0"/>
              </a:spcAft>
            </a:pPr>
            <a:r>
              <a:rPr lang="fr-FR" sz="2000" dirty="0">
                <a:latin typeface="Arial" panose="020B0604020202020204" pitchFamily="34" charset="0"/>
                <a:ea typeface="Times New Roman" panose="02020603050405020304" pitchFamily="18" charset="0"/>
                <a:cs typeface="Arial" panose="020B0604020202020204" pitchFamily="34" charset="0"/>
              </a:rPr>
              <a:t>Plus généralement, le management des talents est un enjeu majeur pour l’entreprise hôtelière, car il permet </a:t>
            </a:r>
            <a:endParaRPr lang="fr-FR" sz="24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buFont typeface="Symbol" panose="05050102010706020507" pitchFamily="18" charset="2"/>
              <a:buChar char="-"/>
            </a:pPr>
            <a:r>
              <a:rPr lang="fr-FR" sz="2000" dirty="0">
                <a:latin typeface="Arial" panose="020B0604020202020204" pitchFamily="34" charset="0"/>
                <a:ea typeface="Times New Roman" panose="02020603050405020304" pitchFamily="18" charset="0"/>
                <a:cs typeface="Arial" panose="020B0604020202020204" pitchFamily="34" charset="0"/>
              </a:rPr>
              <a:t>De répondre aux besoins de compétences de l’entreprise,</a:t>
            </a:r>
            <a:endParaRPr lang="fr-FR" sz="2000" dirty="0">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fr-FR" sz="2000" dirty="0">
                <a:latin typeface="Arial" panose="020B0604020202020204" pitchFamily="34" charset="0"/>
                <a:ea typeface="Times New Roman" panose="02020603050405020304" pitchFamily="18" charset="0"/>
                <a:cs typeface="Arial" panose="020B0604020202020204" pitchFamily="34" charset="0"/>
              </a:rPr>
              <a:t>D’impliquer les salariés dans la dynamique de l’entreprise, </a:t>
            </a:r>
            <a:endParaRPr lang="fr-FR" sz="2000" dirty="0">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fr-FR" sz="2000" dirty="0">
                <a:latin typeface="Arial" panose="020B0604020202020204" pitchFamily="34" charset="0"/>
                <a:ea typeface="Times New Roman" panose="02020603050405020304" pitchFamily="18" charset="0"/>
                <a:cs typeface="Arial" panose="020B0604020202020204" pitchFamily="34" charset="0"/>
              </a:rPr>
              <a:t>De repérer, de faire émerger et de cultiver le potentiel de tous, </a:t>
            </a:r>
            <a:endParaRPr lang="fr-FR" sz="2000" dirty="0">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fr-FR" sz="2000" dirty="0">
                <a:latin typeface="Arial" panose="020B0604020202020204" pitchFamily="34" charset="0"/>
                <a:ea typeface="Times New Roman" panose="02020603050405020304" pitchFamily="18" charset="0"/>
                <a:cs typeface="Arial" panose="020B0604020202020204" pitchFamily="34" charset="0"/>
              </a:rPr>
              <a:t>De permettre aux salariés d’évoluer, de développer leurs compétences et d’enrichir leurs connaissances. </a:t>
            </a:r>
            <a:endParaRPr lang="fr-FR" sz="20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16826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31</a:t>
            </a:fld>
            <a:endParaRPr lang="fr-FR"/>
          </a:p>
        </p:txBody>
      </p:sp>
      <p:graphicFrame>
        <p:nvGraphicFramePr>
          <p:cNvPr id="11" name="Tableau 10"/>
          <p:cNvGraphicFramePr>
            <a:graphicFrameLocks noGrp="1"/>
          </p:cNvGraphicFramePr>
          <p:nvPr>
            <p:extLst>
              <p:ext uri="{D42A27DB-BD31-4B8C-83A1-F6EECF244321}">
                <p14:modId xmlns:p14="http://schemas.microsoft.com/office/powerpoint/2010/main" val="2325523592"/>
              </p:ext>
            </p:extLst>
          </p:nvPr>
        </p:nvGraphicFramePr>
        <p:xfrm>
          <a:off x="1679825" y="2835667"/>
          <a:ext cx="9138863" cy="1920240"/>
        </p:xfrm>
        <a:graphic>
          <a:graphicData uri="http://schemas.openxmlformats.org/drawingml/2006/table">
            <a:tbl>
              <a:tblPr firstRow="1" firstCol="1" bandRow="1"/>
              <a:tblGrid>
                <a:gridCol w="1627640">
                  <a:extLst>
                    <a:ext uri="{9D8B030D-6E8A-4147-A177-3AD203B41FA5}">
                      <a16:colId xmlns:a16="http://schemas.microsoft.com/office/drawing/2014/main" val="1222264707"/>
                    </a:ext>
                  </a:extLst>
                </a:gridCol>
                <a:gridCol w="7511223">
                  <a:extLst>
                    <a:ext uri="{9D8B030D-6E8A-4147-A177-3AD203B41FA5}">
                      <a16:colId xmlns:a16="http://schemas.microsoft.com/office/drawing/2014/main" val="1748996006"/>
                    </a:ext>
                  </a:extLst>
                </a:gridCol>
              </a:tblGrid>
              <a:tr h="1492493">
                <a:tc>
                  <a:txBody>
                    <a:bodyPr/>
                    <a:lstStyle/>
                    <a:p>
                      <a:pPr algn="just">
                        <a:spcAft>
                          <a:spcPts val="0"/>
                        </a:spcAft>
                      </a:pPr>
                      <a:r>
                        <a:rPr lang="fr-CA" sz="18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Finalités et objectifs n°3 </a:t>
                      </a:r>
                      <a:endParaRPr lang="fr-FR"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fr-CA" sz="18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Pour une très bonne maîtrise, </a:t>
                      </a:r>
                      <a:r>
                        <a:rPr lang="fr-CA" sz="18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il est attendu une présentation rédigée de ce que l’hôtel de la Violette peut gagner en terme de performance commerciale (compétences du personnel en contact) et de performance managériale (implication, fidélisation, développement professionnel).</a:t>
                      </a:r>
                      <a:endParaRPr lang="fr-FR" sz="2000" dirty="0">
                        <a:effectLst/>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fr-CA" sz="18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Il est également attendu une prise en compte des risques liés au départ en retraite de M. </a:t>
                      </a:r>
                      <a:r>
                        <a:rPr lang="fr-CA" sz="1800" i="1"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Estalet</a:t>
                      </a:r>
                      <a:endParaRPr lang="fr-FR" sz="2000" dirty="0">
                        <a:effectLst/>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fr-CA"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FR"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8996120"/>
                  </a:ext>
                </a:extLst>
              </a:tr>
            </a:tbl>
          </a:graphicData>
        </a:graphic>
      </p:graphicFrame>
      <p:sp>
        <p:nvSpPr>
          <p:cNvPr id="12" name="ZoneTexte 11"/>
          <p:cNvSpPr txBox="1"/>
          <p:nvPr/>
        </p:nvSpPr>
        <p:spPr>
          <a:xfrm>
            <a:off x="1311579" y="1833937"/>
            <a:ext cx="9198884" cy="646331"/>
          </a:xfrm>
          <a:prstGeom prst="rect">
            <a:avLst/>
          </a:prstGeom>
          <a:noFill/>
        </p:spPr>
        <p:txBody>
          <a:bodyPr wrap="square" rtlCol="0">
            <a:spAutoFit/>
          </a:bodyPr>
          <a:lstStyle/>
          <a:p>
            <a:r>
              <a:rPr lang="fr-FR" dirty="0" smtClean="0"/>
              <a:t>Cette partie sur les enjeux du management des talents pour l’hôtel la Violette permet d’apprécier :</a:t>
            </a:r>
            <a:endParaRPr lang="fr-FR" dirty="0"/>
          </a:p>
        </p:txBody>
      </p:sp>
    </p:spTree>
    <p:extLst>
      <p:ext uri="{BB962C8B-B14F-4D97-AF65-F5344CB8AC3E}">
        <p14:creationId xmlns:p14="http://schemas.microsoft.com/office/powerpoint/2010/main" val="284977081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32</a:t>
            </a:fld>
            <a:endParaRPr lang="fr-FR"/>
          </a:p>
        </p:txBody>
      </p:sp>
      <p:sp>
        <p:nvSpPr>
          <p:cNvPr id="10" name="ZoneTexte 9"/>
          <p:cNvSpPr txBox="1"/>
          <p:nvPr/>
        </p:nvSpPr>
        <p:spPr>
          <a:xfrm>
            <a:off x="1387011" y="1643865"/>
            <a:ext cx="10017304" cy="4601260"/>
          </a:xfrm>
          <a:prstGeom prst="rect">
            <a:avLst/>
          </a:prstGeom>
          <a:noFill/>
        </p:spPr>
        <p:txBody>
          <a:bodyPr wrap="square" rtlCol="0">
            <a:spAutoFit/>
          </a:bodyPr>
          <a:lstStyle/>
          <a:p>
            <a:pPr algn="just">
              <a:spcBef>
                <a:spcPts val="600"/>
              </a:spcBef>
              <a:spcAft>
                <a:spcPts val="600"/>
              </a:spcAft>
            </a:pPr>
            <a:r>
              <a:rPr lang="fr-CA" sz="2400" b="1" dirty="0" smtClean="0">
                <a:latin typeface="Arial" panose="020B0604020202020204" pitchFamily="34" charset="0"/>
                <a:ea typeface="Times New Roman" panose="02020603050405020304" pitchFamily="18" charset="0"/>
              </a:rPr>
              <a:t>Thème 2 - </a:t>
            </a:r>
            <a:r>
              <a:rPr lang="fr-CA" sz="2400" b="1" dirty="0" smtClean="0">
                <a:latin typeface="Arial" panose="020B0604020202020204" pitchFamily="34" charset="0"/>
                <a:ea typeface="Times New Roman" panose="02020603050405020304" pitchFamily="18" charset="0"/>
                <a:cs typeface="Univers 55"/>
              </a:rPr>
              <a:t>Intérêt </a:t>
            </a:r>
            <a:r>
              <a:rPr lang="fr-CA" sz="2400" b="1" dirty="0">
                <a:latin typeface="Arial" panose="020B0604020202020204" pitchFamily="34" charset="0"/>
                <a:ea typeface="Times New Roman" panose="02020603050405020304" pitchFamily="18" charset="0"/>
                <a:cs typeface="Univers 55"/>
              </a:rPr>
              <a:t>de la Gestion Prévisionnelle des Emplois et des Compétences dans cet établissement.</a:t>
            </a:r>
            <a:endParaRPr lang="fr-FR" sz="2800" dirty="0">
              <a:latin typeface="Charter BT"/>
              <a:ea typeface="Times New Roman" panose="02020603050405020304" pitchFamily="18" charset="0"/>
              <a:cs typeface="Univers 55"/>
            </a:endParaRPr>
          </a:p>
          <a:p>
            <a:pPr algn="just">
              <a:spcAft>
                <a:spcPts val="0"/>
              </a:spcAft>
            </a:pPr>
            <a:r>
              <a:rPr lang="fr-FR" sz="2000" dirty="0">
                <a:latin typeface="Arial" panose="020B0604020202020204" pitchFamily="34" charset="0"/>
                <a:ea typeface="Times New Roman" panose="02020603050405020304" pitchFamily="18" charset="0"/>
                <a:cs typeface="Univers 55"/>
              </a:rPr>
              <a:t>La Gestion Prévisionnelle des Emplois et des Compétences permet de prendre en compte le critère intergénérationnel au sein de l’hôtel de la Violette et d’anticiper ainsi les mouvements de personnel.</a:t>
            </a:r>
            <a:endParaRPr lang="fr-FR" sz="2400" dirty="0">
              <a:latin typeface="Charter BT"/>
              <a:ea typeface="Times New Roman" panose="02020603050405020304" pitchFamily="18" charset="0"/>
              <a:cs typeface="Univers 55"/>
            </a:endParaRPr>
          </a:p>
          <a:p>
            <a:pPr algn="just">
              <a:spcAft>
                <a:spcPts val="0"/>
              </a:spcAft>
            </a:pPr>
            <a:r>
              <a:rPr lang="fr-FR" sz="2000" dirty="0">
                <a:latin typeface="Arial" panose="020B0604020202020204" pitchFamily="34" charset="0"/>
                <a:ea typeface="Times New Roman" panose="02020603050405020304" pitchFamily="18" charset="0"/>
                <a:cs typeface="Univers 55"/>
              </a:rPr>
              <a:t> </a:t>
            </a:r>
            <a:endParaRPr lang="fr-FR" sz="2400" dirty="0">
              <a:latin typeface="Charter BT"/>
              <a:ea typeface="Times New Roman" panose="02020603050405020304" pitchFamily="18" charset="0"/>
              <a:cs typeface="Univers 55"/>
            </a:endParaRPr>
          </a:p>
          <a:p>
            <a:pPr algn="just">
              <a:spcAft>
                <a:spcPts val="0"/>
              </a:spcAft>
            </a:pPr>
            <a:r>
              <a:rPr lang="fr-CA" sz="2000" u="sng" dirty="0" smtClean="0">
                <a:latin typeface="Arial" panose="020B0604020202020204" pitchFamily="34" charset="0"/>
                <a:ea typeface="Times New Roman" panose="02020603050405020304" pitchFamily="18" charset="0"/>
                <a:cs typeface="Univers 55"/>
              </a:rPr>
              <a:t>a. La </a:t>
            </a:r>
            <a:r>
              <a:rPr lang="fr-CA" sz="2000" u="sng" dirty="0">
                <a:latin typeface="Arial" panose="020B0604020202020204" pitchFamily="34" charset="0"/>
                <a:ea typeface="Times New Roman" panose="02020603050405020304" pitchFamily="18" charset="0"/>
                <a:cs typeface="Univers 55"/>
              </a:rPr>
              <a:t>pyramide des âges dans l’hôtellerie-restauration</a:t>
            </a:r>
            <a:endParaRPr lang="fr-FR" sz="2400" dirty="0">
              <a:latin typeface="Charter BT"/>
              <a:ea typeface="Times New Roman" panose="02020603050405020304" pitchFamily="18" charset="0"/>
              <a:cs typeface="Univers 55"/>
            </a:endParaRPr>
          </a:p>
          <a:p>
            <a:pPr algn="just">
              <a:spcAft>
                <a:spcPts val="0"/>
              </a:spcAft>
            </a:pPr>
            <a:r>
              <a:rPr lang="fr-FR" sz="2000" dirty="0">
                <a:latin typeface="Arial" panose="020B0604020202020204" pitchFamily="34" charset="0"/>
                <a:ea typeface="Times New Roman" panose="02020603050405020304" pitchFamily="18" charset="0"/>
                <a:cs typeface="Univers 55"/>
              </a:rPr>
              <a:t>La cohabitation entre les jeunes et les séniors est une réalité car les plus de 55% sont 10% en moyenne dans les entreprises de l’hôtellerie-restauration, avec une proportion de jeunes importante par rapport aux autres secteurs d’activité : 39,7% de moins de 30 ans en HR contre 20,6% dans l’ensemble des salariés, tous secteurs confondus </a:t>
            </a:r>
            <a:r>
              <a:rPr lang="fr-FR" sz="2000" dirty="0">
                <a:latin typeface="Arial" panose="020B0604020202020204" pitchFamily="34" charset="0"/>
                <a:ea typeface="Times New Roman" panose="02020603050405020304" pitchFamily="18" charset="0"/>
                <a:cs typeface="Arial" panose="020B0604020202020204" pitchFamily="34" charset="0"/>
                <a:sym typeface="Wingdings" panose="05000000000000000000" pitchFamily="2" charset="2"/>
              </a:rPr>
              <a:t></a:t>
            </a:r>
            <a:r>
              <a:rPr lang="fr-FR" sz="2000" dirty="0">
                <a:latin typeface="Arial" panose="020B0604020202020204" pitchFamily="34" charset="0"/>
                <a:ea typeface="Times New Roman" panose="02020603050405020304" pitchFamily="18" charset="0"/>
                <a:cs typeface="Univers 55"/>
              </a:rPr>
              <a:t> la transmission du savoir est une nécessité.</a:t>
            </a:r>
            <a:endParaRPr lang="fr-FR" sz="2400" dirty="0">
              <a:latin typeface="Charter BT"/>
              <a:ea typeface="Times New Roman" panose="02020603050405020304" pitchFamily="18" charset="0"/>
              <a:cs typeface="Univers 55"/>
            </a:endParaRPr>
          </a:p>
          <a:p>
            <a:pPr>
              <a:spcAft>
                <a:spcPts val="0"/>
              </a:spcAft>
            </a:pPr>
            <a:r>
              <a:rPr lang="fr-FR" sz="2000" dirty="0">
                <a:latin typeface="Arial" panose="020B0604020202020204" pitchFamily="34" charset="0"/>
                <a:ea typeface="Times New Roman" panose="02020603050405020304" pitchFamily="18" charset="0"/>
                <a:cs typeface="Univers 55"/>
              </a:rPr>
              <a:t>Elle détermine les compétences nécessaires et met en évidence les écarts entre les qualifications actuelles et attendues. </a:t>
            </a:r>
            <a:endParaRPr lang="fr-FR" sz="2400" dirty="0">
              <a:effectLst/>
              <a:latin typeface="Charter BT"/>
              <a:ea typeface="Times New Roman" panose="02020603050405020304" pitchFamily="18" charset="0"/>
              <a:cs typeface="Univers 55"/>
            </a:endParaRPr>
          </a:p>
        </p:txBody>
      </p:sp>
    </p:spTree>
    <p:extLst>
      <p:ext uri="{BB962C8B-B14F-4D97-AF65-F5344CB8AC3E}">
        <p14:creationId xmlns:p14="http://schemas.microsoft.com/office/powerpoint/2010/main" val="23315580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33</a:t>
            </a:fld>
            <a:endParaRPr lang="fr-FR"/>
          </a:p>
        </p:txBody>
      </p:sp>
      <p:sp>
        <p:nvSpPr>
          <p:cNvPr id="3" name="Rectangle 2"/>
          <p:cNvSpPr/>
          <p:nvPr/>
        </p:nvSpPr>
        <p:spPr>
          <a:xfrm>
            <a:off x="986318" y="1416046"/>
            <a:ext cx="10361489" cy="3616375"/>
          </a:xfrm>
          <a:prstGeom prst="rect">
            <a:avLst/>
          </a:prstGeom>
        </p:spPr>
        <p:txBody>
          <a:bodyPr wrap="square">
            <a:spAutoFit/>
          </a:bodyPr>
          <a:lstStyle/>
          <a:p>
            <a:pPr>
              <a:spcAft>
                <a:spcPts val="0"/>
              </a:spcAft>
            </a:pPr>
            <a:r>
              <a:rPr lang="fr-FR" sz="2000" u="sng" dirty="0" smtClean="0">
                <a:latin typeface="Arial" panose="020B0604020202020204" pitchFamily="34" charset="0"/>
                <a:ea typeface="Times New Roman" panose="02020603050405020304" pitchFamily="18" charset="0"/>
                <a:cs typeface="Arial" panose="020B0604020202020204" pitchFamily="34" charset="0"/>
              </a:rPr>
              <a:t>b. Anticiper </a:t>
            </a:r>
            <a:r>
              <a:rPr lang="fr-FR" sz="2000" u="sng" dirty="0">
                <a:latin typeface="Arial" panose="020B0604020202020204" pitchFamily="34" charset="0"/>
                <a:ea typeface="Times New Roman" panose="02020603050405020304" pitchFamily="18" charset="0"/>
                <a:cs typeface="Arial" panose="020B0604020202020204" pitchFamily="34" charset="0"/>
              </a:rPr>
              <a:t>et accompagner le départ en retraite de M. </a:t>
            </a:r>
            <a:r>
              <a:rPr lang="fr-FR" sz="2000" u="sng" dirty="0" err="1" smtClean="0">
                <a:latin typeface="Arial" panose="020B0604020202020204" pitchFamily="34" charset="0"/>
                <a:ea typeface="Times New Roman" panose="02020603050405020304" pitchFamily="18" charset="0"/>
                <a:cs typeface="Arial" panose="020B0604020202020204" pitchFamily="34" charset="0"/>
              </a:rPr>
              <a:t>Estalet</a:t>
            </a:r>
            <a:endParaRPr lang="fr-FR" sz="2000" u="sng" dirty="0" smtClean="0">
              <a:latin typeface="Arial" panose="020B0604020202020204" pitchFamily="34" charset="0"/>
              <a:ea typeface="Times New Roman" panose="02020603050405020304" pitchFamily="18" charset="0"/>
              <a:cs typeface="Arial" panose="020B0604020202020204" pitchFamily="34" charset="0"/>
            </a:endParaRPr>
          </a:p>
          <a:p>
            <a:pPr>
              <a:spcAft>
                <a:spcPts val="0"/>
              </a:spcAft>
            </a:pPr>
            <a:endParaRPr lang="fr-FR" sz="24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spcAft>
                <a:spcPts val="0"/>
              </a:spcAft>
              <a:buFont typeface="Symbol" panose="05050102010706020507" pitchFamily="18" charset="2"/>
              <a:buChar char="-"/>
            </a:pPr>
            <a:r>
              <a:rPr lang="fr-FR" sz="2000" dirty="0">
                <a:latin typeface="Arial" panose="020B0604020202020204" pitchFamily="34" charset="0"/>
                <a:ea typeface="Times New Roman" panose="02020603050405020304" pitchFamily="18" charset="0"/>
                <a:cs typeface="Arial" panose="020B0604020202020204" pitchFamily="34" charset="0"/>
              </a:rPr>
              <a:t>M. </a:t>
            </a:r>
            <a:r>
              <a:rPr lang="fr-FR" sz="2000" dirty="0" err="1">
                <a:latin typeface="Arial" panose="020B0604020202020204" pitchFamily="34" charset="0"/>
                <a:ea typeface="Times New Roman" panose="02020603050405020304" pitchFamily="18" charset="0"/>
                <a:cs typeface="Arial" panose="020B0604020202020204" pitchFamily="34" charset="0"/>
              </a:rPr>
              <a:t>Estalet</a:t>
            </a:r>
            <a:r>
              <a:rPr lang="fr-FR" sz="2000" dirty="0">
                <a:latin typeface="Arial" panose="020B0604020202020204" pitchFamily="34" charset="0"/>
                <a:ea typeface="Times New Roman" panose="02020603050405020304" pitchFamily="18" charset="0"/>
                <a:cs typeface="Arial" panose="020B0604020202020204" pitchFamily="34" charset="0"/>
              </a:rPr>
              <a:t> va être amené à cesser le travail avec son départ à la retraite. Or, il emporte avec lui ses compétences et son savoir-faire, ce qui peut nuire indirectement à la pérennité de l’entreprise. Les époux Gruber doivent gérer ce talent qui va partir et en détecter d’autres au sein de leur structure – proposer des promotions ou des évolutions de carrières aux salariés déjà en poste – ou bien recruter.</a:t>
            </a:r>
            <a:endParaRPr lang="fr-FR" sz="2000" dirty="0">
              <a:latin typeface="Arial" panose="020B0604020202020204" pitchFamily="34" charset="0"/>
              <a:ea typeface="Calibri" panose="020F0502020204030204" pitchFamily="34" charset="0"/>
              <a:cs typeface="Arial" panose="020B0604020202020204" pitchFamily="34" charset="0"/>
            </a:endParaRPr>
          </a:p>
          <a:p>
            <a:pPr marL="342900" lvl="0" indent="-342900" algn="just">
              <a:spcBef>
                <a:spcPts val="600"/>
              </a:spcBef>
              <a:spcAft>
                <a:spcPts val="0"/>
              </a:spcAft>
              <a:buFont typeface="Symbol" panose="05050102010706020507" pitchFamily="18" charset="2"/>
              <a:buChar char="-"/>
            </a:pPr>
            <a:r>
              <a:rPr lang="fr-FR" sz="2000" dirty="0">
                <a:latin typeface="Arial" panose="020B0604020202020204" pitchFamily="34" charset="0"/>
                <a:ea typeface="Times New Roman" panose="02020603050405020304" pitchFamily="18" charset="0"/>
                <a:cs typeface="Arial" panose="020B0604020202020204" pitchFamily="34" charset="0"/>
              </a:rPr>
              <a:t>De plus, les jeunes – nombreux en HR – comme </a:t>
            </a:r>
            <a:r>
              <a:rPr lang="fr-FR" sz="2000" dirty="0" err="1">
                <a:latin typeface="Arial" panose="020B0604020202020204" pitchFamily="34" charset="0"/>
                <a:ea typeface="Times New Roman" panose="02020603050405020304" pitchFamily="18" charset="0"/>
                <a:cs typeface="Arial" panose="020B0604020202020204" pitchFamily="34" charset="0"/>
              </a:rPr>
              <a:t>C.Lagarde</a:t>
            </a:r>
            <a:r>
              <a:rPr lang="fr-FR" sz="2000" dirty="0">
                <a:latin typeface="Arial" panose="020B0604020202020204" pitchFamily="34" charset="0"/>
                <a:ea typeface="Times New Roman" panose="02020603050405020304" pitchFamily="18" charset="0"/>
                <a:cs typeface="Arial" panose="020B0604020202020204" pitchFamily="34" charset="0"/>
              </a:rPr>
              <a:t> ont des compétences et des connaissances parfois non maîtrisées par les plus anciens dans l’entreprise : aisance dans l’usage d’outils numériques et technologiques. Ils peuvent aider les seniors à acquérir ces compétences.</a:t>
            </a:r>
            <a:endParaRPr lang="fr-FR" sz="20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9540162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34</a:t>
            </a:fld>
            <a:endParaRPr lang="fr-FR"/>
          </a:p>
        </p:txBody>
      </p:sp>
      <p:sp>
        <p:nvSpPr>
          <p:cNvPr id="3" name="ZoneTexte 2"/>
          <p:cNvSpPr txBox="1"/>
          <p:nvPr/>
        </p:nvSpPr>
        <p:spPr>
          <a:xfrm>
            <a:off x="1073650" y="1448656"/>
            <a:ext cx="10243335" cy="4278094"/>
          </a:xfrm>
          <a:prstGeom prst="rect">
            <a:avLst/>
          </a:prstGeom>
          <a:noFill/>
        </p:spPr>
        <p:txBody>
          <a:bodyPr wrap="square" rtlCol="0">
            <a:spAutoFit/>
          </a:bodyPr>
          <a:lstStyle/>
          <a:p>
            <a:pPr marL="457200">
              <a:spcAft>
                <a:spcPts val="0"/>
              </a:spcAft>
            </a:pPr>
            <a:r>
              <a:rPr lang="fr-FR" sz="2400" u="sng" dirty="0" smtClean="0">
                <a:latin typeface="Arial" panose="020B0604020202020204" pitchFamily="34" charset="0"/>
                <a:ea typeface="Times New Roman" panose="02020603050405020304" pitchFamily="18" charset="0"/>
                <a:cs typeface="Arial" panose="020B0604020202020204" pitchFamily="34" charset="0"/>
              </a:rPr>
              <a:t>c. Les </a:t>
            </a:r>
            <a:r>
              <a:rPr lang="fr-FR" sz="2400" u="sng" dirty="0">
                <a:latin typeface="Arial" panose="020B0604020202020204" pitchFamily="34" charset="0"/>
                <a:ea typeface="Times New Roman" panose="02020603050405020304" pitchFamily="18" charset="0"/>
                <a:cs typeface="Arial" panose="020B0604020202020204" pitchFamily="34" charset="0"/>
              </a:rPr>
              <a:t>époux Gruber ont déjà anticipé ce départ : </a:t>
            </a:r>
            <a:endParaRPr lang="fr-FR" sz="2400" dirty="0">
              <a:latin typeface="Arial" panose="020B0604020202020204" pitchFamily="34" charset="0"/>
              <a:ea typeface="Calibri" panose="020F0502020204030204" pitchFamily="34" charset="0"/>
              <a:cs typeface="Arial" panose="020B0604020202020204" pitchFamily="34" charset="0"/>
            </a:endParaRPr>
          </a:p>
          <a:p>
            <a:pPr marL="457200" algn="just">
              <a:spcAft>
                <a:spcPts val="0"/>
              </a:spcAft>
            </a:pPr>
            <a:r>
              <a:rPr lang="fr-FR" sz="2400" dirty="0">
                <a:latin typeface="Arial" panose="020B0604020202020204" pitchFamily="34" charset="0"/>
                <a:ea typeface="Times New Roman" panose="02020603050405020304" pitchFamily="18" charset="0"/>
                <a:cs typeface="Arial" panose="020B0604020202020204" pitchFamily="34" charset="0"/>
              </a:rPr>
              <a:t> </a:t>
            </a:r>
            <a:endParaRPr lang="fr-FR" sz="2400" dirty="0">
              <a:latin typeface="Arial" panose="020B0604020202020204" pitchFamily="34" charset="0"/>
              <a:ea typeface="Calibri" panose="020F0502020204030204" pitchFamily="34" charset="0"/>
              <a:cs typeface="Arial" panose="020B0604020202020204" pitchFamily="34" charset="0"/>
            </a:endParaRPr>
          </a:p>
          <a:p>
            <a:pPr marL="342900" lvl="0" indent="-342900" algn="just">
              <a:spcAft>
                <a:spcPts val="0"/>
              </a:spcAft>
              <a:buFont typeface="Symbol" panose="05050102010706020507" pitchFamily="18" charset="2"/>
              <a:buChar char="-"/>
            </a:pPr>
            <a:r>
              <a:rPr lang="fr-FR" sz="2000" dirty="0">
                <a:latin typeface="Arial" panose="020B0604020202020204" pitchFamily="34" charset="0"/>
                <a:ea typeface="Calibri" panose="020F0502020204030204" pitchFamily="34" charset="0"/>
                <a:cs typeface="Arial" panose="020B0604020202020204" pitchFamily="34" charset="0"/>
              </a:rPr>
              <a:t>Ils ont su être attentifs au souhait exprimé par C. Lagarde, le réceptionniste d’évoluer vers la fonction de concierge ; </a:t>
            </a:r>
          </a:p>
          <a:p>
            <a:pPr marL="342900" lvl="0" indent="-342900" algn="just">
              <a:spcAft>
                <a:spcPts val="0"/>
              </a:spcAft>
              <a:buFont typeface="Symbol" panose="05050102010706020507" pitchFamily="18" charset="2"/>
              <a:buChar char="-"/>
            </a:pPr>
            <a:r>
              <a:rPr lang="fr-FR" sz="2000" dirty="0">
                <a:latin typeface="Arial" panose="020B0604020202020204" pitchFamily="34" charset="0"/>
                <a:ea typeface="Calibri" panose="020F0502020204030204" pitchFamily="34" charset="0"/>
                <a:cs typeface="Arial" panose="020B0604020202020204" pitchFamily="34" charset="0"/>
              </a:rPr>
              <a:t>Mise en place d’un entretien professionnel  entre M. Gruber et C. Lagarde </a:t>
            </a:r>
            <a:r>
              <a:rPr lang="fr-FR" sz="2000" dirty="0">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fr-FR" sz="2000" dirty="0">
                <a:latin typeface="Arial" panose="020B0604020202020204" pitchFamily="34" charset="0"/>
                <a:ea typeface="Calibri" panose="020F0502020204030204" pitchFamily="34" charset="0"/>
                <a:cs typeface="Arial" panose="020B0604020202020204" pitchFamily="34" charset="0"/>
              </a:rPr>
              <a:t> vérification si adéquation entre poste et profil de M. Lagarde. Il en est ressorti que C. Lagarde : </a:t>
            </a:r>
          </a:p>
          <a:p>
            <a:pPr marL="742950" lvl="1" indent="-285750" algn="just">
              <a:spcAft>
                <a:spcPts val="0"/>
              </a:spcAft>
              <a:buFont typeface="Courier New" panose="02070309020205020404" pitchFamily="49" charset="0"/>
              <a:buChar char="o"/>
            </a:pPr>
            <a:r>
              <a:rPr lang="fr-FR" sz="2000" dirty="0">
                <a:latin typeface="Arial" panose="020B0604020202020204" pitchFamily="34" charset="0"/>
                <a:ea typeface="Calibri" panose="020F0502020204030204" pitchFamily="34" charset="0"/>
                <a:cs typeface="Arial" panose="020B0604020202020204" pitchFamily="34" charset="0"/>
              </a:rPr>
              <a:t>totalise des expériences au sein de services d’hébergement d’autres établissements ;</a:t>
            </a:r>
          </a:p>
          <a:p>
            <a:pPr marL="742950" lvl="1" indent="-285750" algn="just">
              <a:spcAft>
                <a:spcPts val="0"/>
              </a:spcAft>
              <a:buFont typeface="Courier New" panose="02070309020205020404" pitchFamily="49" charset="0"/>
              <a:buChar char="o"/>
            </a:pPr>
            <a:r>
              <a:rPr lang="fr-FR" sz="2000" dirty="0">
                <a:latin typeface="Arial" panose="020B0604020202020204" pitchFamily="34" charset="0"/>
                <a:ea typeface="Calibri" panose="020F0502020204030204" pitchFamily="34" charset="0"/>
                <a:cs typeface="Arial" panose="020B0604020202020204" pitchFamily="34" charset="0"/>
              </a:rPr>
              <a:t>a connaissance de l’hôtel de la Violette ;</a:t>
            </a:r>
          </a:p>
          <a:p>
            <a:pPr marL="742950" lvl="1" indent="-285750" algn="just">
              <a:spcAft>
                <a:spcPts val="0"/>
              </a:spcAft>
              <a:buFont typeface="Courier New" panose="02070309020205020404" pitchFamily="49" charset="0"/>
              <a:buChar char="o"/>
            </a:pPr>
            <a:r>
              <a:rPr lang="fr-FR" sz="2000" dirty="0">
                <a:latin typeface="Arial" panose="020B0604020202020204" pitchFamily="34" charset="0"/>
                <a:ea typeface="Calibri" panose="020F0502020204030204" pitchFamily="34" charset="0"/>
                <a:cs typeface="Arial" panose="020B0604020202020204" pitchFamily="34" charset="0"/>
              </a:rPr>
              <a:t>possède des compétences en gestion des conciergeries virtuelles ; </a:t>
            </a:r>
          </a:p>
          <a:p>
            <a:pPr marL="742950" lvl="1" indent="-285750" algn="just">
              <a:spcAft>
                <a:spcPts val="0"/>
              </a:spcAft>
              <a:buFont typeface="Courier New" panose="02070309020205020404" pitchFamily="49" charset="0"/>
              <a:buChar char="o"/>
            </a:pPr>
            <a:r>
              <a:rPr lang="fr-FR" sz="2000" dirty="0">
                <a:latin typeface="Arial" panose="020B0604020202020204" pitchFamily="34" charset="0"/>
                <a:ea typeface="Calibri" panose="020F0502020204030204" pitchFamily="34" charset="0"/>
                <a:cs typeface="Arial" panose="020B0604020202020204" pitchFamily="34" charset="0"/>
              </a:rPr>
              <a:t>manque de connaissances de l’environnement local pour conseiller les clients ;</a:t>
            </a:r>
          </a:p>
          <a:p>
            <a:pPr marL="742950" lvl="1" indent="-285750" algn="just">
              <a:spcAft>
                <a:spcPts val="0"/>
              </a:spcAft>
              <a:buFont typeface="Courier New" panose="02070309020205020404" pitchFamily="49" charset="0"/>
              <a:buChar char="o"/>
            </a:pPr>
            <a:r>
              <a:rPr lang="fr-FR" sz="2000" dirty="0">
                <a:latin typeface="Arial" panose="020B0604020202020204" pitchFamily="34" charset="0"/>
                <a:ea typeface="Calibri" panose="020F0502020204030204" pitchFamily="34" charset="0"/>
                <a:cs typeface="Arial" panose="020B0604020202020204" pitchFamily="34" charset="0"/>
              </a:rPr>
              <a:t>manque de maîtrise des langues étrangères</a:t>
            </a:r>
            <a:r>
              <a:rPr lang="fr-FR" sz="2400" dirty="0">
                <a:latin typeface="Arial" panose="020B0604020202020204" pitchFamily="34" charset="0"/>
                <a:ea typeface="Calibri" panose="020F0502020204030204" pitchFamily="34" charset="0"/>
                <a:cs typeface="Arial" panose="020B0604020202020204" pitchFamily="34" charset="0"/>
              </a:rPr>
              <a:t>.</a:t>
            </a:r>
          </a:p>
        </p:txBody>
      </p:sp>
    </p:spTree>
    <p:extLst>
      <p:ext uri="{BB962C8B-B14F-4D97-AF65-F5344CB8AC3E}">
        <p14:creationId xmlns:p14="http://schemas.microsoft.com/office/powerpoint/2010/main" val="4229926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35</a:t>
            </a:fld>
            <a:endParaRPr lang="fr-FR"/>
          </a:p>
        </p:txBody>
      </p:sp>
      <p:graphicFrame>
        <p:nvGraphicFramePr>
          <p:cNvPr id="8" name="Tableau 7"/>
          <p:cNvGraphicFramePr>
            <a:graphicFrameLocks noGrp="1"/>
          </p:cNvGraphicFramePr>
          <p:nvPr>
            <p:extLst>
              <p:ext uri="{D42A27DB-BD31-4B8C-83A1-F6EECF244321}">
                <p14:modId xmlns:p14="http://schemas.microsoft.com/office/powerpoint/2010/main" val="3017757733"/>
              </p:ext>
            </p:extLst>
          </p:nvPr>
        </p:nvGraphicFramePr>
        <p:xfrm>
          <a:off x="1311579" y="1623317"/>
          <a:ext cx="9650947" cy="1645920"/>
        </p:xfrm>
        <a:graphic>
          <a:graphicData uri="http://schemas.openxmlformats.org/drawingml/2006/table">
            <a:tbl>
              <a:tblPr firstRow="1" firstCol="1" bandRow="1"/>
              <a:tblGrid>
                <a:gridCol w="1718841">
                  <a:extLst>
                    <a:ext uri="{9D8B030D-6E8A-4147-A177-3AD203B41FA5}">
                      <a16:colId xmlns:a16="http://schemas.microsoft.com/office/drawing/2014/main" val="686010443"/>
                    </a:ext>
                  </a:extLst>
                </a:gridCol>
                <a:gridCol w="7932106">
                  <a:extLst>
                    <a:ext uri="{9D8B030D-6E8A-4147-A177-3AD203B41FA5}">
                      <a16:colId xmlns:a16="http://schemas.microsoft.com/office/drawing/2014/main" val="3861653857"/>
                    </a:ext>
                  </a:extLst>
                </a:gridCol>
              </a:tblGrid>
              <a:tr h="1513041">
                <a:tc>
                  <a:txBody>
                    <a:bodyPr/>
                    <a:lstStyle/>
                    <a:p>
                      <a:pPr algn="just">
                        <a:spcAft>
                          <a:spcPts val="0"/>
                        </a:spcAft>
                      </a:pPr>
                      <a:r>
                        <a:rPr lang="fr-CA" sz="1800" b="1" i="1"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Finalités </a:t>
                      </a:r>
                      <a:r>
                        <a:rPr lang="fr-CA" sz="18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et objectifs n°3 </a:t>
                      </a:r>
                      <a:endParaRPr lang="fr-FR"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fr-CA" sz="18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Pour une très bonne maîtrise, </a:t>
                      </a:r>
                      <a:r>
                        <a:rPr lang="fr-CA" sz="18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il est attendu</a:t>
                      </a:r>
                      <a:r>
                        <a:rPr lang="fr-CA" sz="1800" b="1"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fr-CA" sz="18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une réponse rédigée dans laquelle le candidat met en lien les caractéristiques intergénérationnelles de la gestion des ressources humaines au sein de l’hôtel de la Violette et la possibilité d’anticiper les mouvements de personnel pour accompagner les remplacements.</a:t>
                      </a:r>
                      <a:endParaRPr lang="fr-FR" sz="2000" dirty="0">
                        <a:effectLst/>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fr-CA" sz="1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FR"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1745368"/>
                  </a:ext>
                </a:extLst>
              </a:tr>
            </a:tbl>
          </a:graphicData>
        </a:graphic>
      </p:graphicFrame>
      <p:sp>
        <p:nvSpPr>
          <p:cNvPr id="9" name="ZoneTexte 8"/>
          <p:cNvSpPr txBox="1"/>
          <p:nvPr/>
        </p:nvSpPr>
        <p:spPr>
          <a:xfrm>
            <a:off x="2327097" y="3929865"/>
            <a:ext cx="7931649" cy="1200329"/>
          </a:xfrm>
          <a:prstGeom prst="rect">
            <a:avLst/>
          </a:prstGeom>
          <a:noFill/>
        </p:spPr>
        <p:txBody>
          <a:bodyPr wrap="square" rtlCol="0">
            <a:spAutoFit/>
          </a:bodyPr>
          <a:lstStyle/>
          <a:p>
            <a:r>
              <a:rPr lang="fr-FR" dirty="0" smtClean="0"/>
              <a:t>Pour pouvoir remplir la grille d’évaluation au regard de cette finalité il est nécessaire de relire la réponse du candidat aux thèmes 1 et 2.</a:t>
            </a:r>
          </a:p>
          <a:p>
            <a:endParaRPr lang="fr-FR" dirty="0"/>
          </a:p>
          <a:p>
            <a:r>
              <a:rPr lang="fr-FR" dirty="0" smtClean="0"/>
              <a:t>La réponse au thème 3 va correspondre à la finalité 4. </a:t>
            </a:r>
            <a:endParaRPr lang="fr-FR" dirty="0"/>
          </a:p>
        </p:txBody>
      </p:sp>
    </p:spTree>
    <p:extLst>
      <p:ext uri="{BB962C8B-B14F-4D97-AF65-F5344CB8AC3E}">
        <p14:creationId xmlns:p14="http://schemas.microsoft.com/office/powerpoint/2010/main" val="354743643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36</a:t>
            </a:fld>
            <a:endParaRPr lang="fr-FR"/>
          </a:p>
        </p:txBody>
      </p:sp>
      <p:sp>
        <p:nvSpPr>
          <p:cNvPr id="3" name="Rectangle 2"/>
          <p:cNvSpPr/>
          <p:nvPr/>
        </p:nvSpPr>
        <p:spPr>
          <a:xfrm>
            <a:off x="1103921" y="1559859"/>
            <a:ext cx="10313853" cy="3914918"/>
          </a:xfrm>
          <a:prstGeom prst="rect">
            <a:avLst/>
          </a:prstGeom>
        </p:spPr>
        <p:txBody>
          <a:bodyPr wrap="square">
            <a:spAutoFit/>
          </a:bodyPr>
          <a:lstStyle/>
          <a:p>
            <a:pPr algn="just">
              <a:lnSpc>
                <a:spcPct val="115000"/>
              </a:lnSpc>
              <a:spcAft>
                <a:spcPts val="0"/>
              </a:spcAft>
            </a:pPr>
            <a:r>
              <a:rPr lang="fr-CA" sz="2400" b="1" dirty="0" smtClean="0">
                <a:latin typeface="Arial" panose="020B0604020202020204" pitchFamily="34" charset="0"/>
                <a:ea typeface="Times New Roman" panose="02020603050405020304" pitchFamily="18" charset="0"/>
                <a:cs typeface="Arial" panose="020B0604020202020204" pitchFamily="34" charset="0"/>
              </a:rPr>
              <a:t>Étude </a:t>
            </a:r>
            <a:r>
              <a:rPr lang="fr-CA" sz="2400" b="1" dirty="0">
                <a:latin typeface="Arial" panose="020B0604020202020204" pitchFamily="34" charset="0"/>
                <a:ea typeface="Times New Roman" panose="02020603050405020304" pitchFamily="18" charset="0"/>
                <a:cs typeface="Arial" panose="020B0604020202020204" pitchFamily="34" charset="0"/>
              </a:rPr>
              <a:t>structurée </a:t>
            </a:r>
            <a:endParaRPr lang="fr-CA" sz="2400" b="1" dirty="0" smtClean="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endParaRPr lang="fr-CA" sz="2400" b="1"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i="1" dirty="0" smtClean="0">
                <a:latin typeface="Arial" panose="020B0604020202020204" pitchFamily="34" charset="0"/>
                <a:ea typeface="Times New Roman" panose="02020603050405020304" pitchFamily="18" charset="0"/>
                <a:cs typeface="Arial" panose="020B0604020202020204" pitchFamily="34" charset="0"/>
              </a:rPr>
              <a:t>- </a:t>
            </a:r>
            <a:r>
              <a:rPr lang="fr-CA" sz="2400" b="1" i="1" dirty="0">
                <a:latin typeface="Arial" panose="020B0604020202020204" pitchFamily="34" charset="0"/>
                <a:ea typeface="Times New Roman" panose="02020603050405020304" pitchFamily="18" charset="0"/>
                <a:cs typeface="Arial" panose="020B0604020202020204" pitchFamily="34" charset="0"/>
              </a:rPr>
              <a:t>Introduire</a:t>
            </a:r>
            <a:r>
              <a:rPr lang="fr-CA" sz="2400" i="1" dirty="0">
                <a:latin typeface="Arial" panose="020B0604020202020204" pitchFamily="34" charset="0"/>
                <a:ea typeface="Times New Roman" panose="02020603050405020304" pitchFamily="18" charset="0"/>
                <a:cs typeface="Arial" panose="020B0604020202020204" pitchFamily="34" charset="0"/>
              </a:rPr>
              <a:t> le sujet en dressant un constat et en dégageant une problématique ;</a:t>
            </a:r>
            <a:endParaRPr lang="fr-FR" sz="2800" i="1"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dirty="0">
                <a:latin typeface="Arial" panose="020B0604020202020204" pitchFamily="34" charset="0"/>
                <a:ea typeface="Times New Roman" panose="02020603050405020304" pitchFamily="18" charset="0"/>
                <a:cs typeface="Arial" panose="020B0604020202020204" pitchFamily="34" charset="0"/>
              </a:rPr>
              <a:t>- </a:t>
            </a:r>
            <a:r>
              <a:rPr lang="fr-CA" sz="2400" b="1" i="1" dirty="0">
                <a:latin typeface="Arial" panose="020B0604020202020204" pitchFamily="34" charset="0"/>
                <a:ea typeface="Times New Roman" panose="02020603050405020304" pitchFamily="18" charset="0"/>
                <a:cs typeface="Arial" panose="020B0604020202020204" pitchFamily="34" charset="0"/>
              </a:rPr>
              <a:t>Réaliser les traitements nécessaires </a:t>
            </a:r>
            <a:r>
              <a:rPr lang="fr-CA" sz="2400" i="1" dirty="0">
                <a:latin typeface="Arial" panose="020B0604020202020204" pitchFamily="34" charset="0"/>
                <a:ea typeface="Times New Roman" panose="02020603050405020304" pitchFamily="18" charset="0"/>
                <a:cs typeface="Arial" panose="020B0604020202020204" pitchFamily="34" charset="0"/>
              </a:rPr>
              <a:t>à l’analyse de la situation managériale ;</a:t>
            </a:r>
            <a:endParaRPr lang="fr-FR" sz="2800" i="1"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dirty="0">
                <a:latin typeface="Arial" panose="020B0604020202020204" pitchFamily="34" charset="0"/>
                <a:ea typeface="Times New Roman" panose="02020603050405020304" pitchFamily="18" charset="0"/>
                <a:cs typeface="Arial" panose="020B0604020202020204" pitchFamily="34" charset="0"/>
              </a:rPr>
              <a:t>- </a:t>
            </a:r>
            <a:r>
              <a:rPr lang="fr-CA" sz="2400" b="1" dirty="0">
                <a:latin typeface="Arial" panose="020B0604020202020204" pitchFamily="34" charset="0"/>
                <a:ea typeface="Times New Roman" panose="02020603050405020304" pitchFamily="18" charset="0"/>
                <a:cs typeface="Arial" panose="020B0604020202020204" pitchFamily="34" charset="0"/>
              </a:rPr>
              <a:t>Proposer des recommandations </a:t>
            </a:r>
            <a:r>
              <a:rPr lang="fr-CA" sz="2400" dirty="0">
                <a:latin typeface="Arial" panose="020B0604020202020204" pitchFamily="34" charset="0"/>
                <a:ea typeface="Times New Roman" panose="02020603050405020304" pitchFamily="18" charset="0"/>
                <a:cs typeface="Arial" panose="020B0604020202020204" pitchFamily="34" charset="0"/>
              </a:rPr>
              <a:t>en réponse au(x) problème(s) de management évoqué(s) ;</a:t>
            </a:r>
            <a:endParaRPr lang="fr-FR" sz="2800"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dirty="0">
                <a:solidFill>
                  <a:schemeClr val="bg1"/>
                </a:solidFill>
                <a:latin typeface="Arial" panose="020B0604020202020204" pitchFamily="34" charset="0"/>
                <a:ea typeface="Times New Roman" panose="02020603050405020304" pitchFamily="18" charset="0"/>
                <a:cs typeface="Arial" panose="020B0604020202020204" pitchFamily="34" charset="0"/>
              </a:rPr>
              <a:t>- </a:t>
            </a:r>
            <a:r>
              <a:rPr lang="fr-CA" sz="2400" b="1" dirty="0">
                <a:solidFill>
                  <a:schemeClr val="bg1"/>
                </a:solidFill>
                <a:latin typeface="Arial" panose="020B0604020202020204" pitchFamily="34" charset="0"/>
                <a:ea typeface="Times New Roman" panose="02020603050405020304" pitchFamily="18" charset="0"/>
                <a:cs typeface="Arial" panose="020B0604020202020204" pitchFamily="34" charset="0"/>
              </a:rPr>
              <a:t>Conclure</a:t>
            </a:r>
            <a:r>
              <a:rPr lang="fr-CA" sz="2400" dirty="0">
                <a:solidFill>
                  <a:schemeClr val="bg1"/>
                </a:solidFill>
                <a:latin typeface="Arial" panose="020B0604020202020204" pitchFamily="34" charset="0"/>
                <a:ea typeface="Times New Roman" panose="02020603050405020304" pitchFamily="18" charset="0"/>
                <a:cs typeface="Arial" panose="020B0604020202020204" pitchFamily="34" charset="0"/>
              </a:rPr>
              <a:t>. </a:t>
            </a:r>
            <a:endParaRPr lang="fr-FR" sz="28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4929197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37</a:t>
            </a:fld>
            <a:endParaRPr lang="fr-FR"/>
          </a:p>
        </p:txBody>
      </p:sp>
      <p:sp>
        <p:nvSpPr>
          <p:cNvPr id="10" name="ZoneTexte 9"/>
          <p:cNvSpPr txBox="1"/>
          <p:nvPr/>
        </p:nvSpPr>
        <p:spPr>
          <a:xfrm>
            <a:off x="1073650" y="1381874"/>
            <a:ext cx="10325528" cy="4154984"/>
          </a:xfrm>
          <a:prstGeom prst="rect">
            <a:avLst/>
          </a:prstGeom>
          <a:noFill/>
        </p:spPr>
        <p:txBody>
          <a:bodyPr wrap="square" rtlCol="0">
            <a:spAutoFit/>
          </a:bodyPr>
          <a:lstStyle/>
          <a:p>
            <a:r>
              <a:rPr lang="fr-CA" sz="3200" b="1" dirty="0" smtClean="0">
                <a:latin typeface="Arial" panose="020B0604020202020204" pitchFamily="34" charset="0"/>
                <a:ea typeface="Times New Roman" panose="02020603050405020304" pitchFamily="18" charset="0"/>
                <a:cs typeface="Arial" panose="020B0604020202020204" pitchFamily="34" charset="0"/>
              </a:rPr>
              <a:t>Thème 3 </a:t>
            </a:r>
            <a:r>
              <a:rPr lang="fr-CA" sz="3200" b="1" dirty="0">
                <a:latin typeface="Arial" panose="020B0604020202020204" pitchFamily="34" charset="0"/>
                <a:ea typeface="Times New Roman" panose="02020603050405020304" pitchFamily="18" charset="0"/>
                <a:cs typeface="Arial" panose="020B0604020202020204" pitchFamily="34" charset="0"/>
              </a:rPr>
              <a:t>– Les solutions pour pourvoir le poste de concierge suite au départ de M. </a:t>
            </a:r>
            <a:r>
              <a:rPr lang="fr-CA" sz="3200" b="1" dirty="0" err="1" smtClean="0">
                <a:latin typeface="Arial" panose="020B0604020202020204" pitchFamily="34" charset="0"/>
                <a:ea typeface="Times New Roman" panose="02020603050405020304" pitchFamily="18" charset="0"/>
                <a:cs typeface="Arial" panose="020B0604020202020204" pitchFamily="34" charset="0"/>
              </a:rPr>
              <a:t>Estalet</a:t>
            </a:r>
            <a:endParaRPr lang="fr-CA" sz="3200" b="1" dirty="0" smtClean="0">
              <a:latin typeface="Arial" panose="020B0604020202020204" pitchFamily="34" charset="0"/>
              <a:ea typeface="Times New Roman" panose="02020603050405020304" pitchFamily="18" charset="0"/>
              <a:cs typeface="Arial" panose="020B0604020202020204" pitchFamily="34" charset="0"/>
            </a:endParaRPr>
          </a:p>
          <a:p>
            <a:endParaRPr lang="fr-FR" sz="3200" b="1" dirty="0">
              <a:latin typeface="Arial" panose="020B0604020202020204" pitchFamily="34" charset="0"/>
              <a:ea typeface="Times New Roman" panose="02020603050405020304" pitchFamily="18" charset="0"/>
              <a:cs typeface="Arial" panose="020B0604020202020204" pitchFamily="34" charset="0"/>
            </a:endParaRPr>
          </a:p>
          <a:p>
            <a:r>
              <a:rPr lang="fr-FR" sz="2400" u="sng" dirty="0" smtClean="0">
                <a:latin typeface="Arial" panose="020B0604020202020204" pitchFamily="34" charset="0"/>
                <a:cs typeface="Arial" panose="020B0604020202020204" pitchFamily="34" charset="0"/>
              </a:rPr>
              <a:t>a. Le </a:t>
            </a:r>
            <a:r>
              <a:rPr lang="fr-FR" sz="2400" u="sng" dirty="0">
                <a:latin typeface="Arial" panose="020B0604020202020204" pitchFamily="34" charset="0"/>
                <a:cs typeface="Arial" panose="020B0604020202020204" pitchFamily="34" charset="0"/>
              </a:rPr>
              <a:t>choix du recrutement interne : </a:t>
            </a:r>
            <a:endParaRPr lang="fr-FR" sz="2400" dirty="0">
              <a:latin typeface="Arial" panose="020B0604020202020204" pitchFamily="34" charset="0"/>
              <a:cs typeface="Arial" panose="020B0604020202020204" pitchFamily="34" charset="0"/>
            </a:endParaRPr>
          </a:p>
          <a:p>
            <a:r>
              <a:rPr lang="fr-FR" sz="2400" dirty="0">
                <a:latin typeface="Arial" panose="020B0604020202020204" pitchFamily="34" charset="0"/>
                <a:cs typeface="Arial" panose="020B0604020202020204" pitchFamily="34" charset="0"/>
              </a:rPr>
              <a:t>Les gérants semblent privilégier le recrutement interne plutôt qu’externe, afin de valoriser les ressources humaines déjà en place. </a:t>
            </a:r>
          </a:p>
          <a:p>
            <a:r>
              <a:rPr lang="fr-FR" sz="2400" dirty="0">
                <a:latin typeface="Arial" panose="020B0604020202020204" pitchFamily="34" charset="0"/>
                <a:cs typeface="Arial" panose="020B0604020202020204" pitchFamily="34" charset="0"/>
              </a:rPr>
              <a:t>Il conviendrait de proposer le poste à l’ensemble des salariés, même si seul C. Lagarde a déjà exprimé son souhait d’y accéder. L’objectif est de favoriser la transparence et maintenir la bonne cohésion au sein des équipes. </a:t>
            </a:r>
          </a:p>
        </p:txBody>
      </p:sp>
    </p:spTree>
    <p:extLst>
      <p:ext uri="{BB962C8B-B14F-4D97-AF65-F5344CB8AC3E}">
        <p14:creationId xmlns:p14="http://schemas.microsoft.com/office/powerpoint/2010/main" val="318764537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38</a:t>
            </a:fld>
            <a:endParaRPr lang="fr-FR"/>
          </a:p>
        </p:txBody>
      </p:sp>
      <p:sp>
        <p:nvSpPr>
          <p:cNvPr id="10" name="ZoneTexte 9"/>
          <p:cNvSpPr txBox="1"/>
          <p:nvPr/>
        </p:nvSpPr>
        <p:spPr>
          <a:xfrm>
            <a:off x="835812" y="1340777"/>
            <a:ext cx="10964058" cy="4462760"/>
          </a:xfrm>
          <a:prstGeom prst="rect">
            <a:avLst/>
          </a:prstGeom>
          <a:noFill/>
        </p:spPr>
        <p:txBody>
          <a:bodyPr wrap="square" rtlCol="0">
            <a:spAutoFit/>
          </a:bodyPr>
          <a:lstStyle/>
          <a:p>
            <a:r>
              <a:rPr lang="fr-FR" sz="2400" u="sng" dirty="0" smtClean="0">
                <a:latin typeface="Arial" panose="020B0604020202020204" pitchFamily="34" charset="0"/>
                <a:cs typeface="Arial" panose="020B0604020202020204" pitchFamily="34" charset="0"/>
              </a:rPr>
              <a:t>b. L’accompagnement </a:t>
            </a:r>
            <a:r>
              <a:rPr lang="fr-FR" sz="2400" u="sng" dirty="0">
                <a:latin typeface="Arial" panose="020B0604020202020204" pitchFamily="34" charset="0"/>
                <a:cs typeface="Arial" panose="020B0604020202020204" pitchFamily="34" charset="0"/>
              </a:rPr>
              <a:t>pour le développement professionnel, </a:t>
            </a:r>
            <a:endParaRPr lang="fr-FR" sz="2400" dirty="0">
              <a:latin typeface="Arial" panose="020B0604020202020204" pitchFamily="34" charset="0"/>
              <a:cs typeface="Arial" panose="020B0604020202020204" pitchFamily="34" charset="0"/>
            </a:endParaRPr>
          </a:p>
          <a:p>
            <a:endParaRPr lang="fr-FR" sz="2400" dirty="0" smtClean="0">
              <a:latin typeface="Arial" panose="020B0604020202020204" pitchFamily="34" charset="0"/>
              <a:cs typeface="Arial" panose="020B0604020202020204" pitchFamily="34" charset="0"/>
            </a:endParaRPr>
          </a:p>
          <a:p>
            <a:r>
              <a:rPr lang="fr-FR" sz="2400" dirty="0" smtClean="0">
                <a:latin typeface="Arial" panose="020B0604020202020204" pitchFamily="34" charset="0"/>
                <a:cs typeface="Arial" panose="020B0604020202020204" pitchFamily="34" charset="0"/>
              </a:rPr>
              <a:t>Pour </a:t>
            </a:r>
            <a:r>
              <a:rPr lang="fr-FR" sz="2400" dirty="0">
                <a:latin typeface="Arial" panose="020B0604020202020204" pitchFamily="34" charset="0"/>
                <a:cs typeface="Arial" panose="020B0604020202020204" pitchFamily="34" charset="0"/>
              </a:rPr>
              <a:t>accompagner C. Lagarde, il conviendrait notamment de mettre en place :  </a:t>
            </a:r>
          </a:p>
          <a:p>
            <a:pPr lvl="0"/>
            <a:r>
              <a:rPr lang="fr-FR" sz="2400" b="1" dirty="0" smtClean="0">
                <a:latin typeface="Arial" panose="020B0604020202020204" pitchFamily="34" charset="0"/>
                <a:cs typeface="Arial" panose="020B0604020202020204" pitchFamily="34" charset="0"/>
              </a:rPr>
              <a:t>- Un </a:t>
            </a:r>
            <a:r>
              <a:rPr lang="fr-FR" sz="2400" b="1" dirty="0">
                <a:latin typeface="Arial" panose="020B0604020202020204" pitchFamily="34" charset="0"/>
                <a:cs typeface="Arial" panose="020B0604020202020204" pitchFamily="34" charset="0"/>
              </a:rPr>
              <a:t>tutorat :</a:t>
            </a:r>
            <a:r>
              <a:rPr lang="fr-FR" sz="2400" dirty="0">
                <a:latin typeface="Arial" panose="020B0604020202020204" pitchFamily="34" charset="0"/>
                <a:cs typeface="Arial" panose="020B0604020202020204" pitchFamily="34" charset="0"/>
              </a:rPr>
              <a:t> M. </a:t>
            </a:r>
            <a:r>
              <a:rPr lang="fr-FR" sz="2400" dirty="0" err="1">
                <a:latin typeface="Arial" panose="020B0604020202020204" pitchFamily="34" charset="0"/>
                <a:cs typeface="Arial" panose="020B0604020202020204" pitchFamily="34" charset="0"/>
              </a:rPr>
              <a:t>Estalet</a:t>
            </a:r>
            <a:r>
              <a:rPr lang="fr-FR" sz="2400" dirty="0">
                <a:latin typeface="Arial" panose="020B0604020202020204" pitchFamily="34" charset="0"/>
                <a:cs typeface="Arial" panose="020B0604020202020204" pitchFamily="34" charset="0"/>
              </a:rPr>
              <a:t> peut transmettre son savoir-faire du métier et ses connaissances de l’environnement à M. Lagarde lors de travail en binôme.</a:t>
            </a:r>
          </a:p>
          <a:p>
            <a:r>
              <a:rPr lang="fr-CA" sz="2400" dirty="0">
                <a:latin typeface="Arial" panose="020B0604020202020204" pitchFamily="34" charset="0"/>
                <a:cs typeface="Arial" panose="020B0604020202020204" pitchFamily="34" charset="0"/>
              </a:rPr>
              <a:t>Ce dispositif a des effets vertueux :</a:t>
            </a:r>
            <a:endParaRPr lang="fr-FR" sz="2400" dirty="0">
              <a:latin typeface="Arial" panose="020B0604020202020204" pitchFamily="34" charset="0"/>
              <a:cs typeface="Arial" panose="020B0604020202020204" pitchFamily="34" charset="0"/>
            </a:endParaRPr>
          </a:p>
          <a:p>
            <a:pPr lvl="0"/>
            <a:r>
              <a:rPr lang="fr-CA" sz="2400" dirty="0" smtClean="0">
                <a:latin typeface="Arial" panose="020B0604020202020204" pitchFamily="34" charset="0"/>
                <a:cs typeface="Arial" panose="020B0604020202020204" pitchFamily="34" charset="0"/>
              </a:rPr>
              <a:t>- f</a:t>
            </a:r>
            <a:r>
              <a:rPr lang="fr-FR" sz="2400" dirty="0" err="1">
                <a:latin typeface="Arial" panose="020B0604020202020204" pitchFamily="34" charset="0"/>
                <a:cs typeface="Arial" panose="020B0604020202020204" pitchFamily="34" charset="0"/>
              </a:rPr>
              <a:t>ierté</a:t>
            </a:r>
            <a:r>
              <a:rPr lang="fr-FR" sz="2400" dirty="0">
                <a:latin typeface="Arial" panose="020B0604020202020204" pitchFamily="34" charset="0"/>
                <a:cs typeface="Arial" panose="020B0604020202020204" pitchFamily="34" charset="0"/>
              </a:rPr>
              <a:t> de M. </a:t>
            </a:r>
            <a:r>
              <a:rPr lang="fr-FR" sz="2400" dirty="0" err="1">
                <a:latin typeface="Arial" panose="020B0604020202020204" pitchFamily="34" charset="0"/>
                <a:cs typeface="Arial" panose="020B0604020202020204" pitchFamily="34" charset="0"/>
              </a:rPr>
              <a:t>Estalet</a:t>
            </a:r>
            <a:r>
              <a:rPr lang="fr-FR" sz="2400" dirty="0">
                <a:latin typeface="Arial" panose="020B0604020202020204" pitchFamily="34" charset="0"/>
                <a:cs typeface="Arial" panose="020B0604020202020204" pitchFamily="34" charset="0"/>
              </a:rPr>
              <a:t> dont l’expérience est reconnue et qui assure la transmission de son savoir-faire ;</a:t>
            </a:r>
          </a:p>
          <a:p>
            <a:pPr lvl="0"/>
            <a:r>
              <a:rPr lang="fr-FR" sz="2400" dirty="0" smtClean="0">
                <a:latin typeface="Arial" panose="020B0604020202020204" pitchFamily="34" charset="0"/>
                <a:cs typeface="Arial" panose="020B0604020202020204" pitchFamily="34" charset="0"/>
              </a:rPr>
              <a:t>- satisfaction </a:t>
            </a:r>
            <a:r>
              <a:rPr lang="fr-FR" sz="2400" dirty="0">
                <a:latin typeface="Arial" panose="020B0604020202020204" pitchFamily="34" charset="0"/>
                <a:cs typeface="Arial" panose="020B0604020202020204" pitchFamily="34" charset="0"/>
              </a:rPr>
              <a:t>de M. Lagarde qui change de poste </a:t>
            </a:r>
            <a:r>
              <a:rPr lang="fr-FR" sz="2400" dirty="0">
                <a:latin typeface="Arial" panose="020B0604020202020204" pitchFamily="34" charset="0"/>
                <a:cs typeface="Arial" panose="020B0604020202020204" pitchFamily="34" charset="0"/>
                <a:sym typeface="Wingdings" panose="05000000000000000000" pitchFamily="2" charset="2"/>
              </a:rPr>
              <a:t></a:t>
            </a:r>
            <a:r>
              <a:rPr lang="fr-FR" sz="2400" dirty="0">
                <a:latin typeface="Arial" panose="020B0604020202020204" pitchFamily="34" charset="0"/>
                <a:cs typeface="Arial" panose="020B0604020202020204" pitchFamily="34" charset="0"/>
              </a:rPr>
              <a:t> source de motivation et d’engagement pour lui </a:t>
            </a:r>
            <a:r>
              <a:rPr lang="fr-FR" sz="2400" dirty="0">
                <a:latin typeface="Arial" panose="020B0604020202020204" pitchFamily="34" charset="0"/>
                <a:cs typeface="Arial" panose="020B0604020202020204" pitchFamily="34" charset="0"/>
                <a:sym typeface="Wingdings" panose="05000000000000000000" pitchFamily="2" charset="2"/>
              </a:rPr>
              <a:t></a:t>
            </a:r>
            <a:r>
              <a:rPr lang="fr-FR" sz="2400" dirty="0">
                <a:latin typeface="Arial" panose="020B0604020202020204" pitchFamily="34" charset="0"/>
                <a:cs typeface="Arial" panose="020B0604020202020204" pitchFamily="34" charset="0"/>
              </a:rPr>
              <a:t> montre la possibilité de progresser en interne pour l’équipe.</a:t>
            </a:r>
          </a:p>
          <a:p>
            <a:r>
              <a:rPr lang="fr-CA" sz="2000" b="1" dirty="0">
                <a:latin typeface="Arial" panose="020B0604020202020204" pitchFamily="34" charset="0"/>
                <a:cs typeface="Arial" panose="020B0604020202020204" pitchFamily="34" charset="0"/>
              </a:rPr>
              <a:t> </a:t>
            </a:r>
            <a:endParaRPr lang="fr-F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936653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39</a:t>
            </a:fld>
            <a:endParaRPr lang="fr-FR"/>
          </a:p>
        </p:txBody>
      </p:sp>
      <p:sp>
        <p:nvSpPr>
          <p:cNvPr id="10" name="ZoneTexte 9"/>
          <p:cNvSpPr txBox="1"/>
          <p:nvPr/>
        </p:nvSpPr>
        <p:spPr>
          <a:xfrm>
            <a:off x="835812" y="1340777"/>
            <a:ext cx="10964058" cy="3170099"/>
          </a:xfrm>
          <a:prstGeom prst="rect">
            <a:avLst/>
          </a:prstGeom>
          <a:noFill/>
        </p:spPr>
        <p:txBody>
          <a:bodyPr wrap="square" rtlCol="0">
            <a:spAutoFit/>
          </a:bodyPr>
          <a:lstStyle/>
          <a:p>
            <a:r>
              <a:rPr lang="fr-FR" sz="2000" u="sng" dirty="0" smtClean="0">
                <a:latin typeface="Arial" panose="020B0604020202020204" pitchFamily="34" charset="0"/>
                <a:cs typeface="Arial" panose="020B0604020202020204" pitchFamily="34" charset="0"/>
              </a:rPr>
              <a:t>b. L’accompagnement </a:t>
            </a:r>
            <a:r>
              <a:rPr lang="fr-FR" sz="2000" u="sng" dirty="0">
                <a:latin typeface="Arial" panose="020B0604020202020204" pitchFamily="34" charset="0"/>
                <a:cs typeface="Arial" panose="020B0604020202020204" pitchFamily="34" charset="0"/>
              </a:rPr>
              <a:t>pour le développement professionnel, </a:t>
            </a:r>
            <a:endParaRPr lang="fr-FR" sz="2000" dirty="0">
              <a:latin typeface="Arial" panose="020B0604020202020204" pitchFamily="34" charset="0"/>
              <a:cs typeface="Arial" panose="020B0604020202020204" pitchFamily="34" charset="0"/>
            </a:endParaRPr>
          </a:p>
          <a:p>
            <a:endParaRPr lang="fr-FR" sz="2000" dirty="0" smtClean="0">
              <a:latin typeface="Arial" panose="020B0604020202020204" pitchFamily="34" charset="0"/>
              <a:cs typeface="Arial" panose="020B0604020202020204" pitchFamily="34" charset="0"/>
            </a:endParaRPr>
          </a:p>
          <a:p>
            <a:r>
              <a:rPr lang="fr-CA" sz="2000" b="1" dirty="0" smtClean="0">
                <a:latin typeface="Arial" panose="020B0604020202020204" pitchFamily="34" charset="0"/>
                <a:cs typeface="Arial" panose="020B0604020202020204" pitchFamily="34" charset="0"/>
              </a:rPr>
              <a:t>… </a:t>
            </a:r>
          </a:p>
          <a:p>
            <a:r>
              <a:rPr lang="fr-CA" sz="2000" b="1" dirty="0">
                <a:latin typeface="Arial" panose="020B0604020202020204" pitchFamily="34" charset="0"/>
                <a:cs typeface="Arial" panose="020B0604020202020204" pitchFamily="34" charset="0"/>
              </a:rPr>
              <a:t> </a:t>
            </a:r>
            <a:endParaRPr lang="fr-FR" sz="2000" dirty="0">
              <a:latin typeface="Arial" panose="020B0604020202020204" pitchFamily="34" charset="0"/>
              <a:cs typeface="Arial" panose="020B0604020202020204" pitchFamily="34" charset="0"/>
            </a:endParaRPr>
          </a:p>
          <a:p>
            <a:pPr lvl="0"/>
            <a:r>
              <a:rPr lang="fr-FR" sz="2000" b="1" dirty="0" smtClean="0">
                <a:latin typeface="Arial" panose="020B0604020202020204" pitchFamily="34" charset="0"/>
                <a:cs typeface="Arial" panose="020B0604020202020204" pitchFamily="34" charset="0"/>
              </a:rPr>
              <a:t>- Un </a:t>
            </a:r>
            <a:r>
              <a:rPr lang="fr-FR" sz="2000" b="1" dirty="0">
                <a:latin typeface="Arial" panose="020B0604020202020204" pitchFamily="34" charset="0"/>
                <a:cs typeface="Arial" panose="020B0604020202020204" pitchFamily="34" charset="0"/>
              </a:rPr>
              <a:t>dispositif de formation continue : </a:t>
            </a:r>
            <a:r>
              <a:rPr lang="fr-FR" sz="2000" dirty="0">
                <a:latin typeface="Arial" panose="020B0604020202020204" pitchFamily="34" charset="0"/>
                <a:cs typeface="Arial" panose="020B0604020202020204" pitchFamily="34" charset="0"/>
              </a:rPr>
              <a:t>Propositions de formations </a:t>
            </a:r>
            <a:r>
              <a:rPr lang="fr-FR" sz="2000" dirty="0" err="1">
                <a:latin typeface="Arial" panose="020B0604020202020204" pitchFamily="34" charset="0"/>
                <a:cs typeface="Arial" panose="020B0604020202020204" pitchFamily="34" charset="0"/>
              </a:rPr>
              <a:t>certifiantes</a:t>
            </a:r>
            <a:r>
              <a:rPr lang="fr-FR" sz="2000" dirty="0">
                <a:latin typeface="Arial" panose="020B0604020202020204" pitchFamily="34" charset="0"/>
                <a:cs typeface="Arial" panose="020B0604020202020204" pitchFamily="34" charset="0"/>
              </a:rPr>
              <a:t> et qualifiantes pour développer les compétences de M. Lagarde et les adapter au poste de travail (suivies en interne ou en externe).</a:t>
            </a:r>
          </a:p>
          <a:p>
            <a:r>
              <a:rPr lang="fr-CA" sz="2000" dirty="0">
                <a:latin typeface="Arial" panose="020B0604020202020204" pitchFamily="34" charset="0"/>
                <a:cs typeface="Arial" panose="020B0604020202020204" pitchFamily="34" charset="0"/>
              </a:rPr>
              <a:t>Les modules de formation pourront porter sur les thématiques suivantes : </a:t>
            </a:r>
            <a:endParaRPr lang="fr-FR" sz="2000" dirty="0">
              <a:latin typeface="Arial" panose="020B0604020202020204" pitchFamily="34" charset="0"/>
              <a:cs typeface="Arial" panose="020B0604020202020204" pitchFamily="34" charset="0"/>
            </a:endParaRPr>
          </a:p>
          <a:p>
            <a:pPr lvl="0"/>
            <a:r>
              <a:rPr lang="fr-FR" sz="2000" dirty="0" smtClean="0">
                <a:latin typeface="Arial" panose="020B0604020202020204" pitchFamily="34" charset="0"/>
                <a:cs typeface="Arial" panose="020B0604020202020204" pitchFamily="34" charset="0"/>
              </a:rPr>
              <a:t>- les </a:t>
            </a:r>
            <a:r>
              <a:rPr lang="fr-FR" sz="2000" dirty="0">
                <a:latin typeface="Arial" panose="020B0604020202020204" pitchFamily="34" charset="0"/>
                <a:cs typeface="Arial" panose="020B0604020202020204" pitchFamily="34" charset="0"/>
              </a:rPr>
              <a:t>langues étrangères (e-learning…) ;</a:t>
            </a:r>
          </a:p>
          <a:p>
            <a:pPr lvl="0"/>
            <a:r>
              <a:rPr lang="fr-FR" sz="2000" dirty="0" smtClean="0">
                <a:latin typeface="Arial" panose="020B0604020202020204" pitchFamily="34" charset="0"/>
                <a:cs typeface="Arial" panose="020B0604020202020204" pitchFamily="34" charset="0"/>
              </a:rPr>
              <a:t>- l’accueil </a:t>
            </a:r>
            <a:r>
              <a:rPr lang="fr-FR" sz="2000" dirty="0">
                <a:latin typeface="Arial" panose="020B0604020202020204" pitchFamily="34" charset="0"/>
                <a:cs typeface="Arial" panose="020B0604020202020204" pitchFamily="34" charset="0"/>
              </a:rPr>
              <a:t>des clients (stage de formation à l’extérieur de l’hôtel…) ;</a:t>
            </a:r>
          </a:p>
        </p:txBody>
      </p:sp>
    </p:spTree>
    <p:extLst>
      <p:ext uri="{BB962C8B-B14F-4D97-AF65-F5344CB8AC3E}">
        <p14:creationId xmlns:p14="http://schemas.microsoft.com/office/powerpoint/2010/main" val="26739961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52539" y="519113"/>
            <a:ext cx="10252074" cy="1938337"/>
          </a:xfrm>
        </p:spPr>
        <p:txBody>
          <a:bodyPr>
            <a:noAutofit/>
          </a:bodyPr>
          <a:lstStyle/>
          <a:p>
            <a:r>
              <a:rPr lang="fr-FR" sz="6600" dirty="0" smtClean="0"/>
              <a:t>BTS MHR</a:t>
            </a:r>
            <a:br>
              <a:rPr lang="fr-FR" sz="6600" dirty="0" smtClean="0"/>
            </a:br>
            <a:r>
              <a:rPr lang="fr-FR" dirty="0" smtClean="0"/>
              <a:t>Session septembre 2020 </a:t>
            </a:r>
            <a:endParaRPr lang="fr-FR" sz="6600" dirty="0"/>
          </a:p>
        </p:txBody>
      </p:sp>
      <p:sp>
        <p:nvSpPr>
          <p:cNvPr id="3" name="Sous-titre 2"/>
          <p:cNvSpPr>
            <a:spLocks noGrp="1"/>
          </p:cNvSpPr>
          <p:nvPr>
            <p:ph type="subTitle" idx="1"/>
          </p:nvPr>
        </p:nvSpPr>
        <p:spPr>
          <a:xfrm>
            <a:off x="1966914" y="3209926"/>
            <a:ext cx="10153650" cy="2243138"/>
          </a:xfrm>
        </p:spPr>
        <p:txBody>
          <a:bodyPr>
            <a:noAutofit/>
          </a:bodyPr>
          <a:lstStyle/>
          <a:p>
            <a:r>
              <a:rPr lang="fr-FR" sz="3200" b="1" dirty="0"/>
              <a:t>Réunion de barème épreuve </a:t>
            </a:r>
            <a:r>
              <a:rPr lang="fr-FR" sz="3200" b="1" dirty="0" smtClean="0"/>
              <a:t>E33</a:t>
            </a:r>
          </a:p>
          <a:p>
            <a:r>
              <a:rPr lang="fr-FR" sz="2400" b="1" dirty="0" smtClean="0"/>
              <a:t>Management de la production de services en hôtellerie restauration</a:t>
            </a:r>
          </a:p>
          <a:p>
            <a:r>
              <a:rPr lang="fr-FR" sz="2400" b="1" dirty="0"/>
              <a:t>Épreuve du </a:t>
            </a:r>
            <a:r>
              <a:rPr lang="fr-FR" sz="2400" b="1" dirty="0" smtClean="0"/>
              <a:t>jeudi 17 </a:t>
            </a:r>
            <a:r>
              <a:rPr lang="fr-FR" sz="2400" b="1" dirty="0"/>
              <a:t>septembre </a:t>
            </a:r>
            <a:r>
              <a:rPr lang="fr-FR" sz="2400" b="1" dirty="0" smtClean="0"/>
              <a:t>2020</a:t>
            </a:r>
            <a:endParaRPr lang="fr-FR" sz="2400" b="1" dirty="0"/>
          </a:p>
          <a:p>
            <a:endParaRPr lang="fr-FR" sz="2200" b="1" dirty="0" smtClean="0"/>
          </a:p>
          <a:p>
            <a:endParaRPr lang="fr-FR" sz="2200" b="1" dirty="0"/>
          </a:p>
          <a:p>
            <a:pPr algn="r"/>
            <a:r>
              <a:rPr lang="fr-FR" sz="2200" b="1" dirty="0" smtClean="0"/>
              <a:t>Visioconférence du mardi 21 septembre 2020</a:t>
            </a:r>
            <a:endParaRPr lang="fr-FR" sz="2200" b="1" dirty="0"/>
          </a:p>
        </p:txBody>
      </p:sp>
    </p:spTree>
    <p:extLst>
      <p:ext uri="{BB962C8B-B14F-4D97-AF65-F5344CB8AC3E}">
        <p14:creationId xmlns:p14="http://schemas.microsoft.com/office/powerpoint/2010/main" val="198097327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40</a:t>
            </a:fld>
            <a:endParaRPr lang="fr-FR"/>
          </a:p>
        </p:txBody>
      </p:sp>
      <p:sp>
        <p:nvSpPr>
          <p:cNvPr id="10" name="ZoneTexte 9"/>
          <p:cNvSpPr txBox="1"/>
          <p:nvPr/>
        </p:nvSpPr>
        <p:spPr>
          <a:xfrm>
            <a:off x="1073650" y="1381874"/>
            <a:ext cx="10325528" cy="3046988"/>
          </a:xfrm>
          <a:prstGeom prst="rect">
            <a:avLst/>
          </a:prstGeom>
          <a:noFill/>
        </p:spPr>
        <p:txBody>
          <a:bodyPr wrap="square" rtlCol="0">
            <a:spAutoFit/>
          </a:bodyPr>
          <a:lstStyle/>
          <a:p>
            <a:r>
              <a:rPr lang="fr-CA" sz="2800" b="1" dirty="0" smtClean="0">
                <a:latin typeface="Arial" panose="020B0604020202020204" pitchFamily="34" charset="0"/>
                <a:ea typeface="Times New Roman" panose="02020603050405020304" pitchFamily="18" charset="0"/>
                <a:cs typeface="Arial" panose="020B0604020202020204" pitchFamily="34" charset="0"/>
              </a:rPr>
              <a:t>Thème 3 </a:t>
            </a:r>
            <a:r>
              <a:rPr lang="fr-CA" sz="2800" b="1" dirty="0">
                <a:latin typeface="Arial" panose="020B0604020202020204" pitchFamily="34" charset="0"/>
                <a:ea typeface="Times New Roman" panose="02020603050405020304" pitchFamily="18" charset="0"/>
                <a:cs typeface="Arial" panose="020B0604020202020204" pitchFamily="34" charset="0"/>
              </a:rPr>
              <a:t>– Les solutions pour pourvoir le poste de concierge suite au départ de M. </a:t>
            </a:r>
            <a:r>
              <a:rPr lang="fr-CA" sz="2800" b="1" dirty="0" err="1" smtClean="0">
                <a:latin typeface="Arial" panose="020B0604020202020204" pitchFamily="34" charset="0"/>
                <a:ea typeface="Times New Roman" panose="02020603050405020304" pitchFamily="18" charset="0"/>
                <a:cs typeface="Arial" panose="020B0604020202020204" pitchFamily="34" charset="0"/>
              </a:rPr>
              <a:t>Estalet</a:t>
            </a:r>
            <a:endParaRPr lang="fr-CA" sz="2800" b="1" dirty="0" smtClean="0">
              <a:latin typeface="Arial" panose="020B0604020202020204" pitchFamily="34" charset="0"/>
              <a:ea typeface="Times New Roman" panose="02020603050405020304" pitchFamily="18" charset="0"/>
              <a:cs typeface="Arial" panose="020B0604020202020204" pitchFamily="34" charset="0"/>
            </a:endParaRPr>
          </a:p>
          <a:p>
            <a:endParaRPr lang="fr-CA" sz="2000" b="1" dirty="0" smtClean="0">
              <a:latin typeface="Arial" panose="020B0604020202020204" pitchFamily="34" charset="0"/>
              <a:ea typeface="Times New Roman" panose="02020603050405020304" pitchFamily="18" charset="0"/>
              <a:cs typeface="Arial" panose="020B0604020202020204" pitchFamily="34" charset="0"/>
            </a:endParaRPr>
          </a:p>
          <a:p>
            <a:r>
              <a:rPr lang="fr-CA" sz="2000" b="1" dirty="0" smtClean="0">
                <a:latin typeface="Arial" panose="020B0604020202020204" pitchFamily="34" charset="0"/>
                <a:ea typeface="Times New Roman" panose="02020603050405020304" pitchFamily="18" charset="0"/>
                <a:cs typeface="Arial" panose="020B0604020202020204" pitchFamily="34" charset="0"/>
              </a:rPr>
              <a:t>Les </a:t>
            </a:r>
            <a:r>
              <a:rPr lang="fr-CA" sz="2000" b="1" dirty="0">
                <a:latin typeface="Arial" panose="020B0604020202020204" pitchFamily="34" charset="0"/>
                <a:ea typeface="Times New Roman" panose="02020603050405020304" pitchFamily="18" charset="0"/>
                <a:cs typeface="Arial" panose="020B0604020202020204" pitchFamily="34" charset="0"/>
              </a:rPr>
              <a:t>développements du candidat sur ce thème 2 vont permettre d’évaluer :</a:t>
            </a:r>
          </a:p>
          <a:p>
            <a:endParaRPr lang="fr-CA" sz="3200" b="1" dirty="0">
              <a:latin typeface="Arial" panose="020B0604020202020204" pitchFamily="34" charset="0"/>
              <a:ea typeface="Times New Roman" panose="02020603050405020304" pitchFamily="18" charset="0"/>
              <a:cs typeface="Arial" panose="020B0604020202020204" pitchFamily="34" charset="0"/>
            </a:endParaRPr>
          </a:p>
          <a:p>
            <a:endParaRPr lang="fr-CA" sz="3200" b="1" dirty="0">
              <a:latin typeface="Arial" panose="020B0604020202020204" pitchFamily="34" charset="0"/>
              <a:ea typeface="Times New Roman" panose="02020603050405020304" pitchFamily="18" charset="0"/>
              <a:cs typeface="Arial" panose="020B0604020202020204" pitchFamily="34" charset="0"/>
            </a:endParaRPr>
          </a:p>
          <a:p>
            <a:endParaRPr lang="fr-CA" sz="3200" b="1" dirty="0" smtClean="0">
              <a:latin typeface="Arial" panose="020B0604020202020204" pitchFamily="34" charset="0"/>
              <a:ea typeface="Times New Roman" panose="02020603050405020304" pitchFamily="18" charset="0"/>
              <a:cs typeface="Arial" panose="020B0604020202020204" pitchFamily="34" charset="0"/>
            </a:endParaRPr>
          </a:p>
        </p:txBody>
      </p:sp>
      <p:graphicFrame>
        <p:nvGraphicFramePr>
          <p:cNvPr id="7" name="Tableau 6"/>
          <p:cNvGraphicFramePr>
            <a:graphicFrameLocks noGrp="1"/>
          </p:cNvGraphicFramePr>
          <p:nvPr>
            <p:extLst>
              <p:ext uri="{D42A27DB-BD31-4B8C-83A1-F6EECF244321}">
                <p14:modId xmlns:p14="http://schemas.microsoft.com/office/powerpoint/2010/main" val="3125721270"/>
              </p:ext>
            </p:extLst>
          </p:nvPr>
        </p:nvGraphicFramePr>
        <p:xfrm>
          <a:off x="1323279" y="3421293"/>
          <a:ext cx="9813908" cy="1946954"/>
        </p:xfrm>
        <a:graphic>
          <a:graphicData uri="http://schemas.openxmlformats.org/drawingml/2006/table">
            <a:tbl>
              <a:tblPr firstRow="1" firstCol="1" bandRow="1"/>
              <a:tblGrid>
                <a:gridCol w="1747865">
                  <a:extLst>
                    <a:ext uri="{9D8B030D-6E8A-4147-A177-3AD203B41FA5}">
                      <a16:colId xmlns:a16="http://schemas.microsoft.com/office/drawing/2014/main" val="4253768439"/>
                    </a:ext>
                  </a:extLst>
                </a:gridCol>
                <a:gridCol w="8066043">
                  <a:extLst>
                    <a:ext uri="{9D8B030D-6E8A-4147-A177-3AD203B41FA5}">
                      <a16:colId xmlns:a16="http://schemas.microsoft.com/office/drawing/2014/main" val="1490201249"/>
                    </a:ext>
                  </a:extLst>
                </a:gridCol>
              </a:tblGrid>
              <a:tr h="1946954">
                <a:tc>
                  <a:txBody>
                    <a:bodyPr/>
                    <a:lstStyle/>
                    <a:p>
                      <a:pPr algn="just">
                        <a:spcAft>
                          <a:spcPts val="0"/>
                        </a:spcAft>
                      </a:pPr>
                      <a:r>
                        <a:rPr lang="fr-CA" sz="2000" b="1">
                          <a:solidFill>
                            <a:srgbClr val="000000"/>
                          </a:solidFill>
                          <a:effectLst/>
                          <a:latin typeface="Arial" panose="020B0604020202020204" pitchFamily="34" charset="0"/>
                          <a:ea typeface="Times New Roman" panose="02020603050405020304" pitchFamily="18" charset="0"/>
                          <a:cs typeface="Univers 55"/>
                        </a:rPr>
                        <a:t>Finalités et objectifs n°4</a:t>
                      </a:r>
                      <a:endParaRPr lang="fr-FR" sz="240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fr-CA" sz="2000" b="1" i="1" dirty="0">
                          <a:solidFill>
                            <a:srgbClr val="000000"/>
                          </a:solidFill>
                          <a:effectLst/>
                          <a:latin typeface="Arial" panose="020B0604020202020204" pitchFamily="34" charset="0"/>
                          <a:ea typeface="Times New Roman" panose="02020603050405020304" pitchFamily="18" charset="0"/>
                          <a:cs typeface="Univers 55"/>
                        </a:rPr>
                        <a:t>Pour une très bonne maîtrise, </a:t>
                      </a:r>
                      <a:r>
                        <a:rPr lang="fr-CA" sz="2000" i="1" dirty="0">
                          <a:solidFill>
                            <a:srgbClr val="000000"/>
                          </a:solidFill>
                          <a:effectLst/>
                          <a:latin typeface="Arial" panose="020B0604020202020204" pitchFamily="34" charset="0"/>
                          <a:ea typeface="Times New Roman" panose="02020603050405020304" pitchFamily="18" charset="0"/>
                          <a:cs typeface="Univers 55"/>
                        </a:rPr>
                        <a:t>il est attendu</a:t>
                      </a:r>
                      <a:r>
                        <a:rPr lang="fr-CA" sz="2000" b="1" i="1" dirty="0">
                          <a:solidFill>
                            <a:srgbClr val="000000"/>
                          </a:solidFill>
                          <a:effectLst/>
                          <a:latin typeface="Arial" panose="020B0604020202020204" pitchFamily="34" charset="0"/>
                          <a:ea typeface="Times New Roman" panose="02020603050405020304" pitchFamily="18" charset="0"/>
                          <a:cs typeface="Univers 55"/>
                        </a:rPr>
                        <a:t> </a:t>
                      </a:r>
                      <a:r>
                        <a:rPr lang="fr-CA" sz="2000" i="1" dirty="0">
                          <a:solidFill>
                            <a:srgbClr val="000000"/>
                          </a:solidFill>
                          <a:effectLst/>
                          <a:latin typeface="Arial" panose="020B0604020202020204" pitchFamily="34" charset="0"/>
                          <a:ea typeface="Times New Roman" panose="02020603050405020304" pitchFamily="18" charset="0"/>
                          <a:cs typeface="Univers 55"/>
                        </a:rPr>
                        <a:t>une réponse rédigée dans laquelle le candidat cherche à convaincre de la pertinence de ses propositions en s’appuyant sur les éléments concrets du contexte (compétences de C. Lagarde à développer) et l’utilisation du vocabulaire adapté (recrutement ; dispositifs de formation)</a:t>
                      </a:r>
                      <a:r>
                        <a:rPr lang="fr-CA" sz="1600" i="1" dirty="0">
                          <a:solidFill>
                            <a:srgbClr val="000000"/>
                          </a:solidFill>
                          <a:effectLst/>
                          <a:latin typeface="Arial" panose="020B0604020202020204" pitchFamily="34" charset="0"/>
                          <a:ea typeface="Times New Roman" panose="02020603050405020304" pitchFamily="18" charset="0"/>
                          <a:cs typeface="Univers 55"/>
                        </a:rPr>
                        <a:t>.</a:t>
                      </a:r>
                      <a:endParaRPr lang="fr-FR" sz="2400" dirty="0">
                        <a:effectLst/>
                        <a:latin typeface="Charter BT"/>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0985759"/>
                  </a:ext>
                </a:extLst>
              </a:tr>
            </a:tbl>
          </a:graphicData>
        </a:graphic>
      </p:graphicFrame>
    </p:spTree>
    <p:extLst>
      <p:ext uri="{BB962C8B-B14F-4D97-AF65-F5344CB8AC3E}">
        <p14:creationId xmlns:p14="http://schemas.microsoft.com/office/powerpoint/2010/main" val="287140426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41</a:t>
            </a:fld>
            <a:endParaRPr lang="fr-FR"/>
          </a:p>
        </p:txBody>
      </p:sp>
      <p:sp>
        <p:nvSpPr>
          <p:cNvPr id="3" name="Rectangle 2"/>
          <p:cNvSpPr/>
          <p:nvPr/>
        </p:nvSpPr>
        <p:spPr>
          <a:xfrm>
            <a:off x="1103921" y="1559859"/>
            <a:ext cx="10313853" cy="3914918"/>
          </a:xfrm>
          <a:prstGeom prst="rect">
            <a:avLst/>
          </a:prstGeom>
        </p:spPr>
        <p:txBody>
          <a:bodyPr wrap="square">
            <a:spAutoFit/>
          </a:bodyPr>
          <a:lstStyle/>
          <a:p>
            <a:pPr algn="just">
              <a:lnSpc>
                <a:spcPct val="115000"/>
              </a:lnSpc>
              <a:spcAft>
                <a:spcPts val="0"/>
              </a:spcAft>
            </a:pPr>
            <a:r>
              <a:rPr lang="fr-CA" sz="2400" b="1" dirty="0" smtClean="0">
                <a:latin typeface="Arial" panose="020B0604020202020204" pitchFamily="34" charset="0"/>
                <a:ea typeface="Times New Roman" panose="02020603050405020304" pitchFamily="18" charset="0"/>
                <a:cs typeface="Arial" panose="020B0604020202020204" pitchFamily="34" charset="0"/>
              </a:rPr>
              <a:t>Étude </a:t>
            </a:r>
            <a:r>
              <a:rPr lang="fr-CA" sz="2400" b="1" dirty="0">
                <a:latin typeface="Arial" panose="020B0604020202020204" pitchFamily="34" charset="0"/>
                <a:ea typeface="Times New Roman" panose="02020603050405020304" pitchFamily="18" charset="0"/>
                <a:cs typeface="Arial" panose="020B0604020202020204" pitchFamily="34" charset="0"/>
              </a:rPr>
              <a:t>structurée </a:t>
            </a:r>
            <a:endParaRPr lang="fr-CA" sz="2400" b="1" dirty="0" smtClean="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endParaRPr lang="fr-CA" sz="2400" b="1"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i="1" dirty="0" smtClean="0">
                <a:latin typeface="Arial" panose="020B0604020202020204" pitchFamily="34" charset="0"/>
                <a:ea typeface="Times New Roman" panose="02020603050405020304" pitchFamily="18" charset="0"/>
                <a:cs typeface="Arial" panose="020B0604020202020204" pitchFamily="34" charset="0"/>
              </a:rPr>
              <a:t>- </a:t>
            </a:r>
            <a:r>
              <a:rPr lang="fr-CA" sz="2400" b="1" i="1" dirty="0">
                <a:latin typeface="Arial" panose="020B0604020202020204" pitchFamily="34" charset="0"/>
                <a:ea typeface="Times New Roman" panose="02020603050405020304" pitchFamily="18" charset="0"/>
                <a:cs typeface="Arial" panose="020B0604020202020204" pitchFamily="34" charset="0"/>
              </a:rPr>
              <a:t>Introduire</a:t>
            </a:r>
            <a:r>
              <a:rPr lang="fr-CA" sz="2400" i="1" dirty="0">
                <a:latin typeface="Arial" panose="020B0604020202020204" pitchFamily="34" charset="0"/>
                <a:ea typeface="Times New Roman" panose="02020603050405020304" pitchFamily="18" charset="0"/>
                <a:cs typeface="Arial" panose="020B0604020202020204" pitchFamily="34" charset="0"/>
              </a:rPr>
              <a:t> le sujet en dressant un constat et en dégageant une problématique ;</a:t>
            </a:r>
            <a:endParaRPr lang="fr-FR" sz="2800" i="1"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dirty="0">
                <a:latin typeface="Arial" panose="020B0604020202020204" pitchFamily="34" charset="0"/>
                <a:ea typeface="Times New Roman" panose="02020603050405020304" pitchFamily="18" charset="0"/>
                <a:cs typeface="Arial" panose="020B0604020202020204" pitchFamily="34" charset="0"/>
              </a:rPr>
              <a:t>- </a:t>
            </a:r>
            <a:r>
              <a:rPr lang="fr-CA" sz="2400" b="1" i="1" dirty="0">
                <a:latin typeface="Arial" panose="020B0604020202020204" pitchFamily="34" charset="0"/>
                <a:ea typeface="Times New Roman" panose="02020603050405020304" pitchFamily="18" charset="0"/>
                <a:cs typeface="Arial" panose="020B0604020202020204" pitchFamily="34" charset="0"/>
              </a:rPr>
              <a:t>Réaliser les traitements nécessaires </a:t>
            </a:r>
            <a:r>
              <a:rPr lang="fr-CA" sz="2400" i="1" dirty="0">
                <a:latin typeface="Arial" panose="020B0604020202020204" pitchFamily="34" charset="0"/>
                <a:ea typeface="Times New Roman" panose="02020603050405020304" pitchFamily="18" charset="0"/>
                <a:cs typeface="Arial" panose="020B0604020202020204" pitchFamily="34" charset="0"/>
              </a:rPr>
              <a:t>à l’analyse de la situation managériale ;</a:t>
            </a:r>
            <a:endParaRPr lang="fr-FR" sz="2800" i="1"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i="1" dirty="0">
                <a:latin typeface="Arial" panose="020B0604020202020204" pitchFamily="34" charset="0"/>
                <a:ea typeface="Times New Roman" panose="02020603050405020304" pitchFamily="18" charset="0"/>
                <a:cs typeface="Arial" panose="020B0604020202020204" pitchFamily="34" charset="0"/>
              </a:rPr>
              <a:t>- </a:t>
            </a:r>
            <a:r>
              <a:rPr lang="fr-CA" sz="2400" b="1" i="1" dirty="0">
                <a:latin typeface="Arial" panose="020B0604020202020204" pitchFamily="34" charset="0"/>
                <a:ea typeface="Times New Roman" panose="02020603050405020304" pitchFamily="18" charset="0"/>
                <a:cs typeface="Arial" panose="020B0604020202020204" pitchFamily="34" charset="0"/>
              </a:rPr>
              <a:t>Proposer des recommandations </a:t>
            </a:r>
            <a:r>
              <a:rPr lang="fr-CA" sz="2400" i="1" dirty="0">
                <a:latin typeface="Arial" panose="020B0604020202020204" pitchFamily="34" charset="0"/>
                <a:ea typeface="Times New Roman" panose="02020603050405020304" pitchFamily="18" charset="0"/>
                <a:cs typeface="Arial" panose="020B0604020202020204" pitchFamily="34" charset="0"/>
              </a:rPr>
              <a:t>en réponse au(x) problème(s) de management évoqué(s) ;</a:t>
            </a:r>
            <a:endParaRPr lang="fr-FR" sz="2800" i="1"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spcAft>
                <a:spcPts val="0"/>
              </a:spcAft>
            </a:pPr>
            <a:r>
              <a:rPr lang="fr-CA" sz="2400" dirty="0">
                <a:latin typeface="Arial" panose="020B0604020202020204" pitchFamily="34" charset="0"/>
                <a:ea typeface="Times New Roman" panose="02020603050405020304" pitchFamily="18" charset="0"/>
                <a:cs typeface="Arial" panose="020B0604020202020204" pitchFamily="34" charset="0"/>
              </a:rPr>
              <a:t>- </a:t>
            </a:r>
            <a:r>
              <a:rPr lang="fr-CA" sz="2400" b="1" dirty="0">
                <a:latin typeface="Arial" panose="020B0604020202020204" pitchFamily="34" charset="0"/>
                <a:ea typeface="Times New Roman" panose="02020603050405020304" pitchFamily="18" charset="0"/>
                <a:cs typeface="Arial" panose="020B0604020202020204" pitchFamily="34" charset="0"/>
              </a:rPr>
              <a:t>Conclure</a:t>
            </a:r>
            <a:r>
              <a:rPr lang="fr-CA" sz="2400" dirty="0">
                <a:latin typeface="Arial" panose="020B0604020202020204" pitchFamily="34" charset="0"/>
                <a:ea typeface="Times New Roman" panose="02020603050405020304" pitchFamily="18" charset="0"/>
                <a:cs typeface="Arial" panose="020B0604020202020204" pitchFamily="34" charset="0"/>
              </a:rPr>
              <a:t>. </a:t>
            </a:r>
            <a:endParaRPr lang="fr-FR" sz="28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7080974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42</a:t>
            </a:fld>
            <a:endParaRPr lang="fr-FR"/>
          </a:p>
        </p:txBody>
      </p:sp>
      <p:sp>
        <p:nvSpPr>
          <p:cNvPr id="12" name="Rectangle 11"/>
          <p:cNvSpPr/>
          <p:nvPr/>
        </p:nvSpPr>
        <p:spPr>
          <a:xfrm>
            <a:off x="1099333" y="1484075"/>
            <a:ext cx="10525875" cy="4708981"/>
          </a:xfrm>
          <a:prstGeom prst="rect">
            <a:avLst/>
          </a:prstGeom>
        </p:spPr>
        <p:txBody>
          <a:bodyPr wrap="square">
            <a:spAutoFit/>
          </a:bodyPr>
          <a:lstStyle/>
          <a:p>
            <a:pPr algn="just">
              <a:spcAft>
                <a:spcPts val="0"/>
              </a:spcAft>
            </a:pPr>
            <a:r>
              <a:rPr lang="fr-CA" sz="2000" b="1" u="sng" cap="small" dirty="0">
                <a:latin typeface="Arial" panose="020B0604020202020204" pitchFamily="34" charset="0"/>
                <a:ea typeface="Times New Roman" panose="02020603050405020304" pitchFamily="18" charset="0"/>
                <a:cs typeface="Arial" panose="020B0604020202020204" pitchFamily="34" charset="0"/>
              </a:rPr>
              <a:t>Conclusion  </a:t>
            </a:r>
            <a:endParaRPr lang="fr-FR" sz="2400"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fr-CA" sz="2000" dirty="0">
                <a:latin typeface="Arial" panose="020B0604020202020204" pitchFamily="34" charset="0"/>
                <a:ea typeface="Times New Roman" panose="02020603050405020304" pitchFamily="18" charset="0"/>
                <a:cs typeface="Arial" panose="020B0604020202020204" pitchFamily="34" charset="0"/>
              </a:rPr>
              <a:t>Le management des talents, partie intégrante à la Gestion des Ressources Humaines, est une pratique intéressante, aux </a:t>
            </a:r>
            <a:r>
              <a:rPr lang="fr-CA" sz="2000" b="1" dirty="0">
                <a:latin typeface="Arial" panose="020B0604020202020204" pitchFamily="34" charset="0"/>
                <a:ea typeface="Times New Roman" panose="02020603050405020304" pitchFamily="18" charset="0"/>
                <a:cs typeface="Arial" panose="020B0604020202020204" pitchFamily="34" charset="0"/>
              </a:rPr>
              <a:t>bénéfices multiples : pour les salariés, pour le client puis pour l’entreprise.</a:t>
            </a:r>
            <a:endParaRPr lang="fr-FR" sz="2400" b="1"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fr-CA" sz="2000" dirty="0">
                <a:latin typeface="Arial" panose="020B0604020202020204" pitchFamily="34" charset="0"/>
                <a:ea typeface="Times New Roman" panose="02020603050405020304" pitchFamily="18" charset="0"/>
                <a:cs typeface="Arial" panose="020B0604020202020204" pitchFamily="34" charset="0"/>
              </a:rPr>
              <a:t> </a:t>
            </a:r>
            <a:endParaRPr lang="fr-FR" sz="2400"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fr-CA" sz="2000" dirty="0">
                <a:latin typeface="Arial" panose="020B0604020202020204" pitchFamily="34" charset="0"/>
                <a:ea typeface="Times New Roman" panose="02020603050405020304" pitchFamily="18" charset="0"/>
                <a:cs typeface="Arial" panose="020B0604020202020204" pitchFamily="34" charset="0"/>
              </a:rPr>
              <a:t>Pour ce faire, l’entreprise doit combiner la gestion des talents avec une gestion des carrières, en anticipant ses besoins humains et en mettant en œuvre les dispositifs pertinents de formation et de développement professionnel. </a:t>
            </a:r>
            <a:endParaRPr lang="fr-FR" sz="2400"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fr-CA" sz="2000" dirty="0">
                <a:latin typeface="Arial" panose="020B0604020202020204" pitchFamily="34" charset="0"/>
                <a:ea typeface="Times New Roman" panose="02020603050405020304" pitchFamily="18" charset="0"/>
                <a:cs typeface="Arial" panose="020B0604020202020204" pitchFamily="34" charset="0"/>
              </a:rPr>
              <a:t> </a:t>
            </a:r>
            <a:endParaRPr lang="fr-FR" sz="2400"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fr-CA" sz="2000" dirty="0">
                <a:latin typeface="Arial" panose="020B0604020202020204" pitchFamily="34" charset="0"/>
                <a:ea typeface="Times New Roman" panose="02020603050405020304" pitchFamily="18" charset="0"/>
                <a:cs typeface="Arial" panose="020B0604020202020204" pitchFamily="34" charset="0"/>
              </a:rPr>
              <a:t>Il s’agit donc d’un excellent </a:t>
            </a:r>
            <a:r>
              <a:rPr lang="fr-CA" sz="2000" b="1" dirty="0">
                <a:latin typeface="Arial" panose="020B0604020202020204" pitchFamily="34" charset="0"/>
                <a:ea typeface="Times New Roman" panose="02020603050405020304" pitchFamily="18" charset="0"/>
                <a:cs typeface="Arial" panose="020B0604020202020204" pitchFamily="34" charset="0"/>
              </a:rPr>
              <a:t>levier de mobilisation et de fidélisation du personnel</a:t>
            </a:r>
            <a:r>
              <a:rPr lang="fr-CA" sz="2000" dirty="0">
                <a:latin typeface="Arial" panose="020B0604020202020204" pitchFamily="34" charset="0"/>
                <a:ea typeface="Times New Roman" panose="02020603050405020304" pitchFamily="18" charset="0"/>
                <a:cs typeface="Arial" panose="020B0604020202020204" pitchFamily="34" charset="0"/>
              </a:rPr>
              <a:t>.</a:t>
            </a:r>
            <a:endParaRPr lang="fr-FR" sz="2400"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fr-CA" sz="2000" dirty="0">
                <a:latin typeface="Arial" panose="020B0604020202020204" pitchFamily="34" charset="0"/>
                <a:ea typeface="Times New Roman" panose="02020603050405020304" pitchFamily="18" charset="0"/>
                <a:cs typeface="Arial" panose="020B0604020202020204" pitchFamily="34" charset="0"/>
              </a:rPr>
              <a:t> </a:t>
            </a:r>
            <a:endParaRPr lang="fr-FR" sz="2400"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fr-CA" sz="2000" dirty="0">
                <a:latin typeface="Arial" panose="020B0604020202020204" pitchFamily="34" charset="0"/>
                <a:ea typeface="Times New Roman" panose="02020603050405020304" pitchFamily="18" charset="0"/>
                <a:cs typeface="Arial" panose="020B0604020202020204" pitchFamily="34" charset="0"/>
              </a:rPr>
              <a:t>Cependant, la détection de talents ne doit pas se limiter à la gestion du personnel actuel. Il repose également sur le </a:t>
            </a:r>
            <a:r>
              <a:rPr lang="fr-CA" sz="2000" b="1" dirty="0">
                <a:latin typeface="Arial" panose="020B0604020202020204" pitchFamily="34" charset="0"/>
                <a:ea typeface="Times New Roman" panose="02020603050405020304" pitchFamily="18" charset="0"/>
                <a:cs typeface="Arial" panose="020B0604020202020204" pitchFamily="34" charset="0"/>
              </a:rPr>
              <a:t>recrutement externe</a:t>
            </a:r>
            <a:r>
              <a:rPr lang="fr-CA" sz="2000" dirty="0">
                <a:latin typeface="Arial" panose="020B0604020202020204" pitchFamily="34" charset="0"/>
                <a:ea typeface="Times New Roman" panose="02020603050405020304" pitchFamily="18" charset="0"/>
                <a:cs typeface="Arial" panose="020B0604020202020204" pitchFamily="34" charset="0"/>
              </a:rPr>
              <a:t>. Faire entrer de nouveaux profils dans l’entreprise peut également s’avérer pertinent pour apporter de nouvelles compétences, enrichir le partage au sein des équipes et développer les compétences collectives.</a:t>
            </a:r>
            <a:endParaRPr lang="fr-FR" sz="24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6329107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6" y="624110"/>
            <a:ext cx="6811300" cy="673398"/>
          </a:xfrm>
        </p:spPr>
        <p:txBody>
          <a:bodyPr>
            <a:normAutofit/>
          </a:bodyPr>
          <a:lstStyle/>
          <a:p>
            <a:r>
              <a:rPr lang="fr-FR" b="1" dirty="0"/>
              <a:t>Cas « </a:t>
            </a:r>
            <a:r>
              <a:rPr lang="fr-FR" b="1" dirty="0" smtClean="0"/>
              <a:t>L’hôtel de la Violette »</a:t>
            </a:r>
            <a:endParaRPr lang="fr-FR" dirty="0"/>
          </a:p>
        </p:txBody>
      </p:sp>
      <p:sp>
        <p:nvSpPr>
          <p:cNvPr id="4" name="Espace réservé de la date 3"/>
          <p:cNvSpPr>
            <a:spLocks noGrp="1"/>
          </p:cNvSpPr>
          <p:nvPr>
            <p:ph type="dt" sz="half" idx="10"/>
          </p:nvPr>
        </p:nvSpPr>
        <p:spPr/>
        <p:txBody>
          <a:bodyPr/>
          <a:lstStyle/>
          <a:p>
            <a:r>
              <a:rPr lang="fr-FR" smtClean="0"/>
              <a:t>22/09/2020</a:t>
            </a:r>
            <a:endParaRPr lang="fr-FR"/>
          </a:p>
        </p:txBody>
      </p:sp>
      <p:sp>
        <p:nvSpPr>
          <p:cNvPr id="5" name="Espace réservé du pied de page 4"/>
          <p:cNvSpPr>
            <a:spLocks noGrp="1"/>
          </p:cNvSpPr>
          <p:nvPr>
            <p:ph type="ftr" sz="quarter" idx="11"/>
          </p:nvPr>
        </p:nvSpPr>
        <p:spPr/>
        <p:txBody>
          <a:bodyPr/>
          <a:lstStyle/>
          <a:p>
            <a:r>
              <a:rPr lang="fr-FR" dirty="0" smtClean="0"/>
              <a:t>BTS MHR - Réunion de barème E33 </a:t>
            </a:r>
            <a:endParaRPr lang="fr-FR"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43</a:t>
            </a:fld>
            <a:endParaRPr lang="fr-FR"/>
          </a:p>
        </p:txBody>
      </p:sp>
      <p:graphicFrame>
        <p:nvGraphicFramePr>
          <p:cNvPr id="8" name="Tableau 7"/>
          <p:cNvGraphicFramePr>
            <a:graphicFrameLocks noGrp="1"/>
          </p:cNvGraphicFramePr>
          <p:nvPr>
            <p:extLst>
              <p:ext uri="{D42A27DB-BD31-4B8C-83A1-F6EECF244321}">
                <p14:modId xmlns:p14="http://schemas.microsoft.com/office/powerpoint/2010/main" val="1260177076"/>
              </p:ext>
            </p:extLst>
          </p:nvPr>
        </p:nvGraphicFramePr>
        <p:xfrm>
          <a:off x="1311579" y="3518900"/>
          <a:ext cx="9954034" cy="1284270"/>
        </p:xfrm>
        <a:graphic>
          <a:graphicData uri="http://schemas.openxmlformats.org/drawingml/2006/table">
            <a:tbl>
              <a:tblPr firstRow="1" firstCol="1" bandRow="1"/>
              <a:tblGrid>
                <a:gridCol w="1870258">
                  <a:extLst>
                    <a:ext uri="{9D8B030D-6E8A-4147-A177-3AD203B41FA5}">
                      <a16:colId xmlns:a16="http://schemas.microsoft.com/office/drawing/2014/main" val="1780629041"/>
                    </a:ext>
                  </a:extLst>
                </a:gridCol>
                <a:gridCol w="8083776">
                  <a:extLst>
                    <a:ext uri="{9D8B030D-6E8A-4147-A177-3AD203B41FA5}">
                      <a16:colId xmlns:a16="http://schemas.microsoft.com/office/drawing/2014/main" val="2550613276"/>
                    </a:ext>
                  </a:extLst>
                </a:gridCol>
              </a:tblGrid>
              <a:tr h="1284270">
                <a:tc>
                  <a:txBody>
                    <a:bodyPr/>
                    <a:lstStyle/>
                    <a:p>
                      <a:pPr marL="0" algn="just" defTabSz="457200" rtl="0" eaLnBrk="1" latinLnBrk="0" hangingPunct="1">
                        <a:spcAft>
                          <a:spcPts val="0"/>
                        </a:spcAft>
                      </a:pPr>
                      <a:r>
                        <a:rPr lang="fr-CA" sz="2000" b="1" i="1" kern="1200">
                          <a:solidFill>
                            <a:srgbClr val="000000"/>
                          </a:solidFill>
                          <a:effectLst/>
                          <a:latin typeface="Arial" panose="020B0604020202020204" pitchFamily="34" charset="0"/>
                          <a:ea typeface="Times New Roman" panose="02020603050405020304" pitchFamily="18" charset="0"/>
                          <a:cs typeface="Univers 55"/>
                        </a:rPr>
                        <a:t>Finalités et objectifs n°5</a:t>
                      </a:r>
                      <a:endParaRPr lang="fr-FR" sz="2000" b="1" i="1" kern="1200">
                        <a:solidFill>
                          <a:srgbClr val="000000"/>
                        </a:solidFill>
                        <a:effectLst/>
                        <a:latin typeface="Arial" panose="020B0604020202020204" pitchFamily="34" charset="0"/>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defTabSz="457200" rtl="0" eaLnBrk="1" latinLnBrk="0" hangingPunct="1">
                        <a:spcAft>
                          <a:spcPts val="0"/>
                        </a:spcAft>
                      </a:pPr>
                      <a:r>
                        <a:rPr lang="fr-CA" sz="2000" b="1" i="1" kern="1200" dirty="0">
                          <a:solidFill>
                            <a:srgbClr val="000000"/>
                          </a:solidFill>
                          <a:effectLst/>
                          <a:latin typeface="Arial" panose="020B0604020202020204" pitchFamily="34" charset="0"/>
                          <a:ea typeface="Times New Roman" panose="02020603050405020304" pitchFamily="18" charset="0"/>
                          <a:cs typeface="Univers 55"/>
                        </a:rPr>
                        <a:t>Pour une très bonne maîtrise, il est attendu que le candidat procède à une synthèse cohérente de ses propos et qu’il propose un élargissement logique.</a:t>
                      </a:r>
                      <a:endParaRPr lang="fr-FR" sz="2000" b="1" i="1" kern="1200" dirty="0">
                        <a:solidFill>
                          <a:srgbClr val="000000"/>
                        </a:solidFill>
                        <a:effectLst/>
                        <a:latin typeface="Arial" panose="020B0604020202020204" pitchFamily="34" charset="0"/>
                        <a:ea typeface="Times New Roman" panose="02020603050405020304" pitchFamily="18" charset="0"/>
                        <a:cs typeface="Univers 55"/>
                      </a:endParaRPr>
                    </a:p>
                    <a:p>
                      <a:pPr marL="0" algn="just" defTabSz="457200" rtl="0" eaLnBrk="1" latinLnBrk="0" hangingPunct="1">
                        <a:spcAft>
                          <a:spcPts val="0"/>
                        </a:spcAft>
                      </a:pPr>
                      <a:r>
                        <a:rPr lang="fr-CA" sz="2000" b="1" i="1" kern="1200" dirty="0">
                          <a:solidFill>
                            <a:srgbClr val="000000"/>
                          </a:solidFill>
                          <a:effectLst/>
                          <a:latin typeface="Arial" panose="020B0604020202020204" pitchFamily="34" charset="0"/>
                          <a:ea typeface="Times New Roman" panose="02020603050405020304" pitchFamily="18" charset="0"/>
                          <a:cs typeface="Univers 55"/>
                        </a:rPr>
                        <a:t> </a:t>
                      </a:r>
                      <a:endParaRPr lang="fr-FR" sz="2000" b="1" i="1" kern="1200" dirty="0">
                        <a:solidFill>
                          <a:srgbClr val="000000"/>
                        </a:solidFill>
                        <a:effectLst/>
                        <a:latin typeface="Arial" panose="020B0604020202020204" pitchFamily="34" charset="0"/>
                        <a:ea typeface="Times New Roman" panose="02020603050405020304" pitchFamily="18" charset="0"/>
                        <a:cs typeface="Univers 55"/>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0501639"/>
                  </a:ext>
                </a:extLst>
              </a:tr>
            </a:tbl>
          </a:graphicData>
        </a:graphic>
      </p:graphicFrame>
      <p:sp>
        <p:nvSpPr>
          <p:cNvPr id="11" name="ZoneTexte 10"/>
          <p:cNvSpPr txBox="1"/>
          <p:nvPr/>
        </p:nvSpPr>
        <p:spPr>
          <a:xfrm>
            <a:off x="1311579" y="2433619"/>
            <a:ext cx="8743308" cy="400110"/>
          </a:xfrm>
          <a:prstGeom prst="rect">
            <a:avLst/>
          </a:prstGeom>
          <a:noFill/>
        </p:spPr>
        <p:txBody>
          <a:bodyPr wrap="square" rtlCol="0">
            <a:spAutoFit/>
          </a:bodyPr>
          <a:lstStyle/>
          <a:p>
            <a:r>
              <a:rPr lang="fr-FR" sz="2000" dirty="0" smtClean="0">
                <a:latin typeface="Arial" panose="020B0604020202020204" pitchFamily="34" charset="0"/>
                <a:cs typeface="Arial" panose="020B0604020202020204" pitchFamily="34" charset="0"/>
              </a:rPr>
              <a:t>La conclusion du candidat permet d’évaluer la finalité 5</a:t>
            </a:r>
            <a:endParaRPr lang="fr-F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9979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892774" y="2344953"/>
            <a:ext cx="8573399" cy="3092020"/>
          </a:xfrm>
        </p:spPr>
        <p:txBody>
          <a:bodyPr>
            <a:noAutofit/>
          </a:bodyPr>
          <a:lstStyle/>
          <a:p>
            <a:r>
              <a:rPr lang="fr-FR" sz="3200" b="1" dirty="0"/>
              <a:t>Réunion de barème épreuve </a:t>
            </a:r>
            <a:r>
              <a:rPr lang="fr-FR" sz="3200" b="1" dirty="0" smtClean="0"/>
              <a:t>E33</a:t>
            </a:r>
          </a:p>
          <a:p>
            <a:endParaRPr lang="fr-FR" sz="2400" b="1" dirty="0" smtClean="0"/>
          </a:p>
          <a:p>
            <a:r>
              <a:rPr lang="fr-FR" sz="2400" b="1" dirty="0" smtClean="0"/>
              <a:t>Plan de la réunion en visioconférence</a:t>
            </a:r>
          </a:p>
          <a:p>
            <a:r>
              <a:rPr lang="fr-FR" sz="2400" b="1" dirty="0"/>
              <a:t>I – Principes d’évaluation</a:t>
            </a:r>
          </a:p>
          <a:p>
            <a:r>
              <a:rPr lang="fr-FR" sz="2400" b="1" dirty="0" smtClean="0"/>
              <a:t>II – Éléments de correction</a:t>
            </a:r>
          </a:p>
        </p:txBody>
      </p:sp>
      <p:sp>
        <p:nvSpPr>
          <p:cNvPr id="4" name="Titre 1"/>
          <p:cNvSpPr txBox="1">
            <a:spLocks/>
          </p:cNvSpPr>
          <p:nvPr/>
        </p:nvSpPr>
        <p:spPr>
          <a:xfrm>
            <a:off x="1053436" y="304322"/>
            <a:ext cx="10252074" cy="1938337"/>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sz="6600" dirty="0" smtClean="0"/>
              <a:t>BTS MHR</a:t>
            </a:r>
            <a:br>
              <a:rPr lang="fr-FR" sz="6600" dirty="0" smtClean="0"/>
            </a:br>
            <a:r>
              <a:rPr lang="fr-FR" dirty="0" smtClean="0"/>
              <a:t>Session septembre 2020 </a:t>
            </a:r>
            <a:endParaRPr lang="fr-FR" sz="6600" dirty="0"/>
          </a:p>
        </p:txBody>
      </p:sp>
    </p:spTree>
    <p:extLst>
      <p:ext uri="{BB962C8B-B14F-4D97-AF65-F5344CB8AC3E}">
        <p14:creationId xmlns:p14="http://schemas.microsoft.com/office/powerpoint/2010/main" val="32157898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892774" y="2344953"/>
            <a:ext cx="8573399" cy="3092020"/>
          </a:xfrm>
        </p:spPr>
        <p:txBody>
          <a:bodyPr>
            <a:noAutofit/>
          </a:bodyPr>
          <a:lstStyle/>
          <a:p>
            <a:r>
              <a:rPr lang="fr-FR" sz="3200" b="1" dirty="0"/>
              <a:t>Réunion de barème épreuve </a:t>
            </a:r>
            <a:r>
              <a:rPr lang="fr-FR" sz="3200" b="1" dirty="0" smtClean="0"/>
              <a:t>E33</a:t>
            </a:r>
          </a:p>
          <a:p>
            <a:endParaRPr lang="fr-FR" sz="2400" b="1" dirty="0" smtClean="0"/>
          </a:p>
          <a:p>
            <a:r>
              <a:rPr lang="fr-FR" sz="2400" b="1" dirty="0" smtClean="0"/>
              <a:t>Plan de la réunion en visioconférence</a:t>
            </a:r>
          </a:p>
          <a:p>
            <a:r>
              <a:rPr lang="fr-FR" sz="3600" b="1" dirty="0" smtClean="0"/>
              <a:t>I – Principes d’évaluation</a:t>
            </a:r>
          </a:p>
          <a:p>
            <a:r>
              <a:rPr lang="fr-FR" sz="2400" b="1" dirty="0" smtClean="0"/>
              <a:t>II – Éléments de correction</a:t>
            </a:r>
          </a:p>
        </p:txBody>
      </p:sp>
      <p:sp>
        <p:nvSpPr>
          <p:cNvPr id="5" name="Rectangle 4"/>
          <p:cNvSpPr/>
          <p:nvPr/>
        </p:nvSpPr>
        <p:spPr>
          <a:xfrm>
            <a:off x="1316997" y="272024"/>
            <a:ext cx="10291482" cy="1754326"/>
          </a:xfrm>
          <a:prstGeom prst="rect">
            <a:avLst/>
          </a:prstGeom>
        </p:spPr>
        <p:txBody>
          <a:bodyPr wrap="square">
            <a:spAutoFit/>
          </a:bodyPr>
          <a:lstStyle/>
          <a:p>
            <a:pPr>
              <a:spcBef>
                <a:spcPct val="0"/>
              </a:spcBef>
            </a:pPr>
            <a:r>
              <a:rPr lang="fr-FR" sz="5400" dirty="0">
                <a:solidFill>
                  <a:schemeClr val="tx1">
                    <a:lumMod val="85000"/>
                    <a:lumOff val="15000"/>
                  </a:schemeClr>
                </a:solidFill>
                <a:latin typeface="+mj-lt"/>
                <a:ea typeface="+mj-ea"/>
                <a:cs typeface="+mj-cs"/>
              </a:rPr>
              <a:t>BTS MHR</a:t>
            </a:r>
            <a:br>
              <a:rPr lang="fr-FR" sz="5400" dirty="0">
                <a:solidFill>
                  <a:schemeClr val="tx1">
                    <a:lumMod val="85000"/>
                    <a:lumOff val="15000"/>
                  </a:schemeClr>
                </a:solidFill>
                <a:latin typeface="+mj-lt"/>
                <a:ea typeface="+mj-ea"/>
                <a:cs typeface="+mj-cs"/>
              </a:rPr>
            </a:br>
            <a:r>
              <a:rPr lang="fr-FR" sz="5400" dirty="0">
                <a:solidFill>
                  <a:schemeClr val="tx1">
                    <a:lumMod val="85000"/>
                    <a:lumOff val="15000"/>
                  </a:schemeClr>
                </a:solidFill>
                <a:latin typeface="+mj-lt"/>
                <a:ea typeface="+mj-ea"/>
                <a:cs typeface="+mj-cs"/>
              </a:rPr>
              <a:t>Session septembre 2020 </a:t>
            </a:r>
          </a:p>
        </p:txBody>
      </p:sp>
    </p:spTree>
    <p:extLst>
      <p:ext uri="{BB962C8B-B14F-4D97-AF65-F5344CB8AC3E}">
        <p14:creationId xmlns:p14="http://schemas.microsoft.com/office/powerpoint/2010/main" val="15556290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0689" y="419100"/>
            <a:ext cx="9813924" cy="799354"/>
          </a:xfrm>
        </p:spPr>
        <p:txBody>
          <a:bodyPr>
            <a:normAutofit/>
          </a:bodyPr>
          <a:lstStyle/>
          <a:p>
            <a:r>
              <a:rPr lang="fr-FR" b="1" dirty="0" smtClean="0"/>
              <a:t>E33 – Principes d’évaluation de l’épreuve </a:t>
            </a:r>
            <a:endParaRPr lang="fr-FR" b="1" dirty="0"/>
          </a:p>
        </p:txBody>
      </p:sp>
      <p:sp>
        <p:nvSpPr>
          <p:cNvPr id="3" name="Espace réservé du contenu 2"/>
          <p:cNvSpPr>
            <a:spLocks noGrp="1"/>
          </p:cNvSpPr>
          <p:nvPr>
            <p:ph idx="1"/>
          </p:nvPr>
        </p:nvSpPr>
        <p:spPr>
          <a:xfrm>
            <a:off x="1159877" y="1443038"/>
            <a:ext cx="10344735" cy="4368617"/>
          </a:xfrm>
        </p:spPr>
        <p:txBody>
          <a:bodyPr>
            <a:normAutofit fontScale="92500"/>
          </a:bodyPr>
          <a:lstStyle/>
          <a:p>
            <a:pPr marL="0" indent="0">
              <a:buNone/>
            </a:pPr>
            <a:r>
              <a:rPr lang="fr-FR" sz="2400" b="1" dirty="0" smtClean="0">
                <a:solidFill>
                  <a:srgbClr val="C00000"/>
                </a:solidFill>
              </a:rPr>
              <a:t>I.1 - Cadre réglementaire</a:t>
            </a:r>
          </a:p>
          <a:p>
            <a:r>
              <a:rPr lang="fr-FR" sz="2800" dirty="0" smtClean="0"/>
              <a:t>Durée : 2 heures - Coefficient : 3</a:t>
            </a:r>
          </a:p>
          <a:p>
            <a:r>
              <a:rPr lang="fr-FR" sz="2800" dirty="0" smtClean="0"/>
              <a:t>Toutes les options : A, B et C</a:t>
            </a:r>
          </a:p>
          <a:p>
            <a:r>
              <a:rPr lang="fr-FR" sz="2400" dirty="0" smtClean="0"/>
              <a:t>Le document « Éléments de corrigé destinés aux membres des commissions de correction » élaboré par les commissions nationales de choix et de test des sujets est la référence officielle.</a:t>
            </a:r>
          </a:p>
          <a:p>
            <a:r>
              <a:rPr lang="fr-FR" sz="2400" dirty="0" smtClean="0"/>
              <a:t>La note attribuée à une copie est sur 20 points arrondie au ½ point :</a:t>
            </a:r>
          </a:p>
          <a:p>
            <a:pPr lvl="1">
              <a:buFont typeface="Arial" panose="020B0604020202020204" pitchFamily="34" charset="0"/>
              <a:buChar char="•"/>
            </a:pPr>
            <a:r>
              <a:rPr lang="fr-FR" sz="2000" dirty="0" smtClean="0"/>
              <a:t>12,80 devient 13/20			</a:t>
            </a:r>
          </a:p>
          <a:p>
            <a:pPr lvl="1">
              <a:buFont typeface="Arial" panose="020B0604020202020204" pitchFamily="34" charset="0"/>
              <a:buChar char="•"/>
            </a:pPr>
            <a:r>
              <a:rPr lang="fr-FR" sz="2000" dirty="0" smtClean="0"/>
              <a:t>7,80 devient 8/20</a:t>
            </a:r>
          </a:p>
          <a:p>
            <a:pPr lvl="1">
              <a:buFont typeface="Arial" panose="020B0604020202020204" pitchFamily="34" charset="0"/>
              <a:buChar char="•"/>
            </a:pPr>
            <a:r>
              <a:rPr lang="fr-FR" sz="2000" dirty="0" smtClean="0"/>
              <a:t>14,20 devient 14/20</a:t>
            </a:r>
            <a:endParaRPr lang="fr-FR" sz="2000" dirty="0"/>
          </a:p>
        </p:txBody>
      </p:sp>
      <p:sp>
        <p:nvSpPr>
          <p:cNvPr id="4" name="Espace réservé de la date 3"/>
          <p:cNvSpPr>
            <a:spLocks noGrp="1"/>
          </p:cNvSpPr>
          <p:nvPr>
            <p:ph type="dt" sz="half" idx="10"/>
          </p:nvPr>
        </p:nvSpPr>
        <p:spPr/>
        <p:txBody>
          <a:bodyPr/>
          <a:lstStyle/>
          <a:p>
            <a:r>
              <a:rPr lang="fr-FR" sz="1100" b="1" dirty="0" smtClean="0"/>
              <a:t>22/09/2020</a:t>
            </a:r>
            <a:endParaRPr lang="fr-FR" b="1" dirty="0"/>
          </a:p>
        </p:txBody>
      </p:sp>
      <p:sp>
        <p:nvSpPr>
          <p:cNvPr id="5" name="Espace réservé du pied de page 4"/>
          <p:cNvSpPr>
            <a:spLocks noGrp="1"/>
          </p:cNvSpPr>
          <p:nvPr>
            <p:ph type="ftr" sz="quarter" idx="11"/>
          </p:nvPr>
        </p:nvSpPr>
        <p:spPr>
          <a:xfrm>
            <a:off x="2589212" y="6135808"/>
            <a:ext cx="2711451" cy="365125"/>
          </a:xfrm>
        </p:spPr>
        <p:txBody>
          <a:bodyPr/>
          <a:lstStyle/>
          <a:p>
            <a:r>
              <a:rPr lang="fr-FR" sz="1100" b="1" dirty="0" smtClean="0"/>
              <a:t>BTS MHR - Réunion de barème E33 </a:t>
            </a:r>
            <a:endParaRPr lang="fr-FR" sz="1100" b="1"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7</a:t>
            </a:fld>
            <a:endParaRPr lang="fr-FR"/>
          </a:p>
        </p:txBody>
      </p:sp>
    </p:spTree>
    <p:extLst>
      <p:ext uri="{BB962C8B-B14F-4D97-AF65-F5344CB8AC3E}">
        <p14:creationId xmlns:p14="http://schemas.microsoft.com/office/powerpoint/2010/main" val="10502768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0689" y="419100"/>
            <a:ext cx="9813924" cy="733807"/>
          </a:xfrm>
        </p:spPr>
        <p:txBody>
          <a:bodyPr>
            <a:normAutofit/>
          </a:bodyPr>
          <a:lstStyle/>
          <a:p>
            <a:r>
              <a:rPr lang="fr-FR" b="1" dirty="0" smtClean="0"/>
              <a:t>E33 </a:t>
            </a:r>
            <a:r>
              <a:rPr lang="fr-FR" b="1" dirty="0"/>
              <a:t>– Principes de l’évaluation de l’épreuve </a:t>
            </a:r>
          </a:p>
        </p:txBody>
      </p:sp>
      <p:sp>
        <p:nvSpPr>
          <p:cNvPr id="3" name="Espace réservé du contenu 2"/>
          <p:cNvSpPr>
            <a:spLocks noGrp="1"/>
          </p:cNvSpPr>
          <p:nvPr>
            <p:ph idx="1"/>
          </p:nvPr>
        </p:nvSpPr>
        <p:spPr>
          <a:xfrm>
            <a:off x="840757" y="1386943"/>
            <a:ext cx="10978937" cy="4688602"/>
          </a:xfrm>
          <a:noFill/>
        </p:spPr>
        <p:txBody>
          <a:bodyPr>
            <a:normAutofit/>
          </a:bodyPr>
          <a:lstStyle/>
          <a:p>
            <a:pPr marL="0" indent="0">
              <a:buNone/>
            </a:pPr>
            <a:r>
              <a:rPr lang="fr-FR" sz="2400" b="1" dirty="0" smtClean="0">
                <a:solidFill>
                  <a:srgbClr val="C00000"/>
                </a:solidFill>
              </a:rPr>
              <a:t>I.2 Évaluation par compétences</a:t>
            </a:r>
          </a:p>
          <a:p>
            <a:r>
              <a:rPr lang="fr-FR" sz="2400" dirty="0" smtClean="0"/>
              <a:t>Le </a:t>
            </a:r>
            <a:r>
              <a:rPr lang="fr-FR" sz="2400" b="1" dirty="0" smtClean="0"/>
              <a:t>Cas </a:t>
            </a:r>
            <a:r>
              <a:rPr lang="fr-FR" sz="2400" b="1" dirty="0"/>
              <a:t>« </a:t>
            </a:r>
            <a:r>
              <a:rPr lang="fr-FR" sz="2400" b="1" dirty="0" smtClean="0"/>
              <a:t>L’hôtel de la Violette</a:t>
            </a:r>
            <a:r>
              <a:rPr lang="fr-FR" sz="2400" b="1" dirty="0"/>
              <a:t> </a:t>
            </a:r>
            <a:r>
              <a:rPr lang="fr-FR" sz="2400" b="1" dirty="0" smtClean="0"/>
              <a:t>»</a:t>
            </a:r>
            <a:r>
              <a:rPr lang="fr-FR" sz="2400" dirty="0" smtClean="0"/>
              <a:t> propose de traiter une étude  contextualisée :</a:t>
            </a:r>
          </a:p>
          <a:p>
            <a:pPr marL="0" indent="0">
              <a:buNone/>
            </a:pPr>
            <a:r>
              <a:rPr lang="fr-FR" sz="2400" u="sng" dirty="0" smtClean="0"/>
              <a:t>Énoncé :</a:t>
            </a:r>
            <a:r>
              <a:rPr lang="fr-FR" sz="2400" dirty="0" smtClean="0"/>
              <a:t> </a:t>
            </a:r>
            <a:r>
              <a:rPr lang="fr-FR" sz="2200" b="1" i="1" dirty="0">
                <a:latin typeface="Arial" panose="020B0604020202020204" pitchFamily="34" charset="0"/>
                <a:cs typeface="Arial" panose="020B0604020202020204" pitchFamily="34" charset="0"/>
              </a:rPr>
              <a:t>« </a:t>
            </a:r>
            <a:r>
              <a:rPr lang="fr-FR" sz="2200" b="1" i="1" dirty="0" smtClean="0">
                <a:latin typeface="Arial" panose="020B0604020202020204" pitchFamily="34" charset="0"/>
                <a:cs typeface="Arial" panose="020B0604020202020204" pitchFamily="34" charset="0"/>
              </a:rPr>
              <a:t>Après </a:t>
            </a:r>
            <a:r>
              <a:rPr lang="fr-FR" sz="2200" b="1" i="1" dirty="0">
                <a:latin typeface="Arial" panose="020B0604020202020204" pitchFamily="34" charset="0"/>
                <a:cs typeface="Arial" panose="020B0604020202020204" pitchFamily="34" charset="0"/>
              </a:rPr>
              <a:t>avoir pris connaissance des ressources proposées et des axes de réflexion suivants</a:t>
            </a:r>
            <a:r>
              <a:rPr lang="fr-FR" sz="2200" i="1" dirty="0">
                <a:latin typeface="Arial" panose="020B0604020202020204" pitchFamily="34" charset="0"/>
                <a:cs typeface="Arial" panose="020B0604020202020204" pitchFamily="34" charset="0"/>
              </a:rPr>
              <a:t>,</a:t>
            </a:r>
            <a:r>
              <a:rPr lang="fr-FR" sz="2200" b="1" i="1" dirty="0">
                <a:latin typeface="Arial" panose="020B0604020202020204" pitchFamily="34" charset="0"/>
                <a:cs typeface="Arial" panose="020B0604020202020204" pitchFamily="34" charset="0"/>
              </a:rPr>
              <a:t> construire une </a:t>
            </a:r>
            <a:r>
              <a:rPr lang="fr-FR" sz="2600" b="1" i="1" dirty="0">
                <a:solidFill>
                  <a:schemeClr val="accent1">
                    <a:lumMod val="60000"/>
                    <a:lumOff val="40000"/>
                  </a:schemeClr>
                </a:solidFill>
                <a:latin typeface="Arial" panose="020B0604020202020204" pitchFamily="34" charset="0"/>
                <a:cs typeface="Arial" panose="020B0604020202020204" pitchFamily="34" charset="0"/>
              </a:rPr>
              <a:t>étude structurée </a:t>
            </a:r>
            <a:r>
              <a:rPr lang="fr-FR" sz="2200" b="1" i="1" dirty="0">
                <a:latin typeface="Arial" panose="020B0604020202020204" pitchFamily="34" charset="0"/>
                <a:cs typeface="Arial" panose="020B0604020202020204" pitchFamily="34" charset="0"/>
              </a:rPr>
              <a:t>sur le </a:t>
            </a:r>
            <a:r>
              <a:rPr lang="fr-FR" sz="2600" b="1" i="1" dirty="0">
                <a:solidFill>
                  <a:schemeClr val="accent1">
                    <a:lumMod val="60000"/>
                    <a:lumOff val="40000"/>
                  </a:schemeClr>
                </a:solidFill>
                <a:latin typeface="Arial" panose="020B0604020202020204" pitchFamily="34" charset="0"/>
                <a:cs typeface="Arial" panose="020B0604020202020204" pitchFamily="34" charset="0"/>
              </a:rPr>
              <a:t>thème de la gestion des talents </a:t>
            </a:r>
            <a:r>
              <a:rPr lang="fr-FR" sz="2200" b="1" i="1" dirty="0">
                <a:latin typeface="Arial" panose="020B0604020202020204" pitchFamily="34" charset="0"/>
                <a:cs typeface="Arial" panose="020B0604020202020204" pitchFamily="34" charset="0"/>
              </a:rPr>
              <a:t>sans oublier d’introduire et de conclure vos propos :</a:t>
            </a:r>
            <a:endParaRPr lang="fr-FR" sz="2200" i="1" dirty="0">
              <a:latin typeface="Arial" panose="020B0604020202020204" pitchFamily="34" charset="0"/>
              <a:cs typeface="Arial" panose="020B0604020202020204" pitchFamily="34" charset="0"/>
            </a:endParaRPr>
          </a:p>
          <a:p>
            <a:pPr lvl="0"/>
            <a:r>
              <a:rPr lang="fr-FR" sz="2200" i="1" dirty="0">
                <a:latin typeface="Arial" panose="020B0604020202020204" pitchFamily="34" charset="0"/>
                <a:cs typeface="Arial" panose="020B0604020202020204" pitchFamily="34" charset="0"/>
              </a:rPr>
              <a:t>Les enjeux du management des talents pour l’hôtel de la Violette.</a:t>
            </a:r>
          </a:p>
          <a:p>
            <a:pPr lvl="0"/>
            <a:r>
              <a:rPr lang="fr-FR" sz="2200" i="1" dirty="0">
                <a:latin typeface="Arial" panose="020B0604020202020204" pitchFamily="34" charset="0"/>
                <a:cs typeface="Arial" panose="020B0604020202020204" pitchFamily="34" charset="0"/>
              </a:rPr>
              <a:t>L’intérêt de la Gestion Prévisionnelle des Emplois et des Compétences pour cet établissement.</a:t>
            </a:r>
          </a:p>
          <a:p>
            <a:pPr lvl="0"/>
            <a:r>
              <a:rPr lang="fr-FR" sz="2200" i="1" dirty="0">
                <a:latin typeface="Arial" panose="020B0604020202020204" pitchFamily="34" charset="0"/>
                <a:cs typeface="Arial" panose="020B0604020202020204" pitchFamily="34" charset="0"/>
              </a:rPr>
              <a:t>Les solutions pour pourvoir le poste de concierge suite au départ de monsieur </a:t>
            </a:r>
            <a:r>
              <a:rPr lang="fr-FR" sz="2200" i="1" dirty="0" err="1">
                <a:latin typeface="Arial" panose="020B0604020202020204" pitchFamily="34" charset="0"/>
                <a:cs typeface="Arial" panose="020B0604020202020204" pitchFamily="34" charset="0"/>
              </a:rPr>
              <a:t>Estalet</a:t>
            </a:r>
            <a:r>
              <a:rPr lang="fr-FR" sz="2200" i="1" dirty="0" smtClean="0">
                <a:latin typeface="Arial" panose="020B0604020202020204" pitchFamily="34" charset="0"/>
                <a:cs typeface="Arial" panose="020B0604020202020204" pitchFamily="34" charset="0"/>
              </a:rPr>
              <a:t>. </a:t>
            </a:r>
            <a:r>
              <a:rPr lang="fr-FR" sz="2200" b="1" i="1" dirty="0">
                <a:latin typeface="Arial" panose="020B0604020202020204" pitchFamily="34" charset="0"/>
                <a:cs typeface="Arial" panose="020B0604020202020204" pitchFamily="34" charset="0"/>
              </a:rPr>
              <a:t>»</a:t>
            </a:r>
          </a:p>
          <a:p>
            <a:endParaRPr lang="fr-FR" dirty="0"/>
          </a:p>
          <a:p>
            <a:pPr>
              <a:buFont typeface="Arial" panose="020B0604020202020204" pitchFamily="34" charset="0"/>
              <a:buChar char="•"/>
            </a:pPr>
            <a:endParaRPr lang="fr-FR" sz="2400" dirty="0" smtClean="0"/>
          </a:p>
        </p:txBody>
      </p:sp>
      <p:sp>
        <p:nvSpPr>
          <p:cNvPr id="4" name="Espace réservé de la date 3"/>
          <p:cNvSpPr>
            <a:spLocks noGrp="1"/>
          </p:cNvSpPr>
          <p:nvPr>
            <p:ph type="dt" sz="half" idx="10"/>
          </p:nvPr>
        </p:nvSpPr>
        <p:spPr/>
        <p:txBody>
          <a:bodyPr/>
          <a:lstStyle/>
          <a:p>
            <a:r>
              <a:rPr lang="fr-FR" sz="1100" b="1" dirty="0" smtClean="0"/>
              <a:t>22/09/2020</a:t>
            </a:r>
            <a:endParaRPr lang="fr-FR" b="1" dirty="0"/>
          </a:p>
        </p:txBody>
      </p:sp>
      <p:sp>
        <p:nvSpPr>
          <p:cNvPr id="5" name="Espace réservé du pied de page 4"/>
          <p:cNvSpPr>
            <a:spLocks noGrp="1"/>
          </p:cNvSpPr>
          <p:nvPr>
            <p:ph type="ftr" sz="quarter" idx="11"/>
          </p:nvPr>
        </p:nvSpPr>
        <p:spPr>
          <a:xfrm>
            <a:off x="2589212" y="6135808"/>
            <a:ext cx="2711451" cy="365125"/>
          </a:xfrm>
        </p:spPr>
        <p:txBody>
          <a:bodyPr/>
          <a:lstStyle/>
          <a:p>
            <a:r>
              <a:rPr lang="fr-FR" sz="1100" b="1" dirty="0" smtClean="0"/>
              <a:t>BTS MHR - Réunion de barème E33 </a:t>
            </a:r>
            <a:endParaRPr lang="fr-FR" sz="1100" b="1"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8</a:t>
            </a:fld>
            <a:endParaRPr lang="fr-FR"/>
          </a:p>
        </p:txBody>
      </p:sp>
    </p:spTree>
    <p:extLst>
      <p:ext uri="{BB962C8B-B14F-4D97-AF65-F5344CB8AC3E}">
        <p14:creationId xmlns:p14="http://schemas.microsoft.com/office/powerpoint/2010/main" val="40933804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0689" y="419100"/>
            <a:ext cx="9813924" cy="733807"/>
          </a:xfrm>
        </p:spPr>
        <p:txBody>
          <a:bodyPr>
            <a:normAutofit/>
          </a:bodyPr>
          <a:lstStyle/>
          <a:p>
            <a:r>
              <a:rPr lang="fr-FR" b="1" dirty="0" smtClean="0"/>
              <a:t>E33 </a:t>
            </a:r>
            <a:r>
              <a:rPr lang="fr-FR" b="1" dirty="0"/>
              <a:t>– Principes de l’évaluation de l’épreuve </a:t>
            </a:r>
          </a:p>
        </p:txBody>
      </p:sp>
      <p:sp>
        <p:nvSpPr>
          <p:cNvPr id="3" name="Espace réservé du contenu 2"/>
          <p:cNvSpPr>
            <a:spLocks noGrp="1"/>
          </p:cNvSpPr>
          <p:nvPr>
            <p:ph idx="1"/>
          </p:nvPr>
        </p:nvSpPr>
        <p:spPr>
          <a:xfrm>
            <a:off x="840757" y="1386943"/>
            <a:ext cx="10978937" cy="4688602"/>
          </a:xfrm>
          <a:noFill/>
        </p:spPr>
        <p:txBody>
          <a:bodyPr>
            <a:normAutofit/>
          </a:bodyPr>
          <a:lstStyle/>
          <a:p>
            <a:pPr marL="0" indent="0">
              <a:buNone/>
            </a:pPr>
            <a:r>
              <a:rPr lang="fr-FR" sz="2400" b="1" dirty="0" smtClean="0">
                <a:solidFill>
                  <a:srgbClr val="C00000"/>
                </a:solidFill>
              </a:rPr>
              <a:t>I.2 Évaluation par compétences</a:t>
            </a:r>
          </a:p>
          <a:p>
            <a:pPr>
              <a:buFont typeface="Wingdings" panose="05000000000000000000" pitchFamily="2" charset="2"/>
              <a:buChar char="è"/>
            </a:pPr>
            <a:r>
              <a:rPr lang="fr-FR" sz="2400" b="1" i="1" dirty="0" smtClean="0">
                <a:solidFill>
                  <a:schemeClr val="accent1">
                    <a:lumMod val="60000"/>
                    <a:lumOff val="40000"/>
                  </a:schemeClr>
                </a:solidFill>
                <a:latin typeface="Arial" panose="020B0604020202020204" pitchFamily="34" charset="0"/>
                <a:cs typeface="Arial" panose="020B0604020202020204" pitchFamily="34" charset="0"/>
              </a:rPr>
              <a:t>étude </a:t>
            </a:r>
            <a:r>
              <a:rPr lang="fr-FR" sz="2400" b="1" i="1" dirty="0">
                <a:solidFill>
                  <a:schemeClr val="accent1">
                    <a:lumMod val="60000"/>
                    <a:lumOff val="40000"/>
                  </a:schemeClr>
                </a:solidFill>
                <a:latin typeface="Arial" panose="020B0604020202020204" pitchFamily="34" charset="0"/>
                <a:cs typeface="Arial" panose="020B0604020202020204" pitchFamily="34" charset="0"/>
              </a:rPr>
              <a:t>structurée </a:t>
            </a:r>
            <a:r>
              <a:rPr lang="fr-FR" sz="2400" b="1" i="1" dirty="0" smtClean="0">
                <a:solidFill>
                  <a:schemeClr val="accent1">
                    <a:lumMod val="60000"/>
                    <a:lumOff val="40000"/>
                  </a:schemeClr>
                </a:solidFill>
                <a:latin typeface="Arial" panose="020B0604020202020204" pitchFamily="34" charset="0"/>
                <a:cs typeface="Arial" panose="020B0604020202020204" pitchFamily="34" charset="0"/>
              </a:rPr>
              <a:t>nécessite sur le management des talents : </a:t>
            </a:r>
          </a:p>
          <a:p>
            <a:pPr lvl="1">
              <a:buFont typeface="Wingdings" panose="05000000000000000000" pitchFamily="2" charset="2"/>
              <a:buChar char="è"/>
            </a:pPr>
            <a:r>
              <a:rPr lang="fr-FR" sz="2000" i="1" dirty="0" smtClean="0">
                <a:solidFill>
                  <a:schemeClr val="tx1"/>
                </a:solidFill>
                <a:latin typeface="Arial" panose="020B0604020202020204" pitchFamily="34" charset="0"/>
                <a:cs typeface="Arial" panose="020B0604020202020204" pitchFamily="34" charset="0"/>
              </a:rPr>
              <a:t>Une </a:t>
            </a:r>
            <a:r>
              <a:rPr lang="fr-FR" sz="2000" b="1" i="1" dirty="0" smtClean="0">
                <a:solidFill>
                  <a:schemeClr val="tx1"/>
                </a:solidFill>
                <a:latin typeface="Arial" panose="020B0604020202020204" pitchFamily="34" charset="0"/>
                <a:cs typeface="Arial" panose="020B0604020202020204" pitchFamily="34" charset="0"/>
              </a:rPr>
              <a:t>introduction</a:t>
            </a:r>
            <a:r>
              <a:rPr lang="fr-FR" sz="2000" i="1" dirty="0" smtClean="0">
                <a:solidFill>
                  <a:schemeClr val="tx1"/>
                </a:solidFill>
                <a:latin typeface="Arial" panose="020B0604020202020204" pitchFamily="34" charset="0"/>
                <a:cs typeface="Arial" panose="020B0604020202020204" pitchFamily="34" charset="0"/>
              </a:rPr>
              <a:t> permettant de présenter la notion de gestion des talents</a:t>
            </a:r>
          </a:p>
          <a:p>
            <a:pPr lvl="1">
              <a:buFont typeface="Wingdings" panose="05000000000000000000" pitchFamily="2" charset="2"/>
              <a:buChar char="è"/>
            </a:pPr>
            <a:r>
              <a:rPr lang="fr-FR" sz="2000" i="1" dirty="0" smtClean="0">
                <a:solidFill>
                  <a:schemeClr val="tx1"/>
                </a:solidFill>
                <a:latin typeface="Arial" panose="020B0604020202020204" pitchFamily="34" charset="0"/>
                <a:cs typeface="Arial" panose="020B0604020202020204" pitchFamily="34" charset="0"/>
              </a:rPr>
              <a:t>Une </a:t>
            </a:r>
            <a:r>
              <a:rPr lang="fr-FR" sz="2000" b="1" i="1" dirty="0" smtClean="0">
                <a:solidFill>
                  <a:schemeClr val="tx1"/>
                </a:solidFill>
                <a:latin typeface="Arial" panose="020B0604020202020204" pitchFamily="34" charset="0"/>
                <a:cs typeface="Arial" panose="020B0604020202020204" pitchFamily="34" charset="0"/>
              </a:rPr>
              <a:t>conclusion</a:t>
            </a:r>
            <a:r>
              <a:rPr lang="fr-FR" sz="2000" i="1" dirty="0" smtClean="0">
                <a:solidFill>
                  <a:schemeClr val="tx1"/>
                </a:solidFill>
                <a:latin typeface="Arial" panose="020B0604020202020204" pitchFamily="34" charset="0"/>
                <a:cs typeface="Arial" panose="020B0604020202020204" pitchFamily="34" charset="0"/>
              </a:rPr>
              <a:t> sur l’intérêt de la gestion des talents dans le cas proposé et plus généralement pour les entreprises d’HR</a:t>
            </a:r>
          </a:p>
          <a:p>
            <a:pPr lvl="1">
              <a:buFont typeface="Wingdings" panose="05000000000000000000" pitchFamily="2" charset="2"/>
              <a:buChar char="è"/>
            </a:pPr>
            <a:r>
              <a:rPr lang="fr-FR" sz="2000" i="1" dirty="0" smtClean="0">
                <a:solidFill>
                  <a:schemeClr val="tx1"/>
                </a:solidFill>
                <a:latin typeface="Arial" panose="020B0604020202020204" pitchFamily="34" charset="0"/>
                <a:cs typeface="Arial" panose="020B0604020202020204" pitchFamily="34" charset="0"/>
              </a:rPr>
              <a:t>Un </a:t>
            </a:r>
            <a:r>
              <a:rPr lang="fr-FR" sz="2000" b="1" i="1" dirty="0" smtClean="0">
                <a:solidFill>
                  <a:schemeClr val="tx1"/>
                </a:solidFill>
                <a:latin typeface="Arial" panose="020B0604020202020204" pitchFamily="34" charset="0"/>
                <a:cs typeface="Arial" panose="020B0604020202020204" pitchFamily="34" charset="0"/>
              </a:rPr>
              <a:t>développement </a:t>
            </a:r>
            <a:r>
              <a:rPr lang="fr-FR" sz="2000" i="1" dirty="0" smtClean="0">
                <a:solidFill>
                  <a:schemeClr val="tx1"/>
                </a:solidFill>
                <a:latin typeface="Arial" panose="020B0604020202020204" pitchFamily="34" charset="0"/>
                <a:cs typeface="Arial" panose="020B0604020202020204" pitchFamily="34" charset="0"/>
              </a:rPr>
              <a:t>permettant de traiter :</a:t>
            </a:r>
          </a:p>
          <a:p>
            <a:pPr lvl="2"/>
            <a:r>
              <a:rPr lang="fr-FR" sz="2000" i="1" dirty="0" smtClean="0">
                <a:latin typeface="Arial" panose="020B0604020202020204" pitchFamily="34" charset="0"/>
                <a:cs typeface="Arial" panose="020B0604020202020204" pitchFamily="34" charset="0"/>
              </a:rPr>
              <a:t>Les </a:t>
            </a:r>
            <a:r>
              <a:rPr lang="fr-FR" sz="2000" i="1" dirty="0">
                <a:latin typeface="Arial" panose="020B0604020202020204" pitchFamily="34" charset="0"/>
                <a:cs typeface="Arial" panose="020B0604020202020204" pitchFamily="34" charset="0"/>
              </a:rPr>
              <a:t>enjeux du management des talents pour l’hôtel de la Violette.</a:t>
            </a:r>
          </a:p>
          <a:p>
            <a:pPr lvl="2"/>
            <a:r>
              <a:rPr lang="fr-FR" sz="2000" i="1" dirty="0">
                <a:latin typeface="Arial" panose="020B0604020202020204" pitchFamily="34" charset="0"/>
                <a:cs typeface="Arial" panose="020B0604020202020204" pitchFamily="34" charset="0"/>
              </a:rPr>
              <a:t>L’intérêt de la Gestion Prévisionnelle des Emplois et des Compétences pour cet établissement.</a:t>
            </a:r>
          </a:p>
          <a:p>
            <a:pPr lvl="2"/>
            <a:r>
              <a:rPr lang="fr-FR" sz="2000" i="1" dirty="0">
                <a:latin typeface="Arial" panose="020B0604020202020204" pitchFamily="34" charset="0"/>
                <a:cs typeface="Arial" panose="020B0604020202020204" pitchFamily="34" charset="0"/>
              </a:rPr>
              <a:t>Les solutions pour pourvoir le poste de concierge suite au départ de monsieur </a:t>
            </a:r>
            <a:r>
              <a:rPr lang="fr-FR" sz="2000" i="1" dirty="0" err="1">
                <a:latin typeface="Arial" panose="020B0604020202020204" pitchFamily="34" charset="0"/>
                <a:cs typeface="Arial" panose="020B0604020202020204" pitchFamily="34" charset="0"/>
              </a:rPr>
              <a:t>Estalet</a:t>
            </a:r>
            <a:r>
              <a:rPr lang="fr-FR" sz="2000" i="1" dirty="0">
                <a:latin typeface="Arial" panose="020B0604020202020204" pitchFamily="34" charset="0"/>
                <a:cs typeface="Arial" panose="020B0604020202020204" pitchFamily="34" charset="0"/>
              </a:rPr>
              <a:t>.</a:t>
            </a:r>
          </a:p>
          <a:p>
            <a:endParaRPr lang="fr-FR" dirty="0"/>
          </a:p>
          <a:p>
            <a:pPr>
              <a:buFont typeface="Arial" panose="020B0604020202020204" pitchFamily="34" charset="0"/>
              <a:buChar char="•"/>
            </a:pPr>
            <a:endParaRPr lang="fr-FR" sz="2400" dirty="0" smtClean="0"/>
          </a:p>
        </p:txBody>
      </p:sp>
      <p:sp>
        <p:nvSpPr>
          <p:cNvPr id="4" name="Espace réservé de la date 3"/>
          <p:cNvSpPr>
            <a:spLocks noGrp="1"/>
          </p:cNvSpPr>
          <p:nvPr>
            <p:ph type="dt" sz="half" idx="10"/>
          </p:nvPr>
        </p:nvSpPr>
        <p:spPr/>
        <p:txBody>
          <a:bodyPr/>
          <a:lstStyle/>
          <a:p>
            <a:r>
              <a:rPr lang="fr-FR" sz="1100" b="1" dirty="0" smtClean="0"/>
              <a:t>22/09/2020</a:t>
            </a:r>
            <a:endParaRPr lang="fr-FR" b="1" dirty="0"/>
          </a:p>
        </p:txBody>
      </p:sp>
      <p:sp>
        <p:nvSpPr>
          <p:cNvPr id="5" name="Espace réservé du pied de page 4"/>
          <p:cNvSpPr>
            <a:spLocks noGrp="1"/>
          </p:cNvSpPr>
          <p:nvPr>
            <p:ph type="ftr" sz="quarter" idx="11"/>
          </p:nvPr>
        </p:nvSpPr>
        <p:spPr>
          <a:xfrm>
            <a:off x="2589212" y="6135808"/>
            <a:ext cx="2711451" cy="365125"/>
          </a:xfrm>
        </p:spPr>
        <p:txBody>
          <a:bodyPr/>
          <a:lstStyle/>
          <a:p>
            <a:r>
              <a:rPr lang="fr-FR" sz="1100" b="1" dirty="0" smtClean="0"/>
              <a:t>BTS MHR - Réunion de barème E33 </a:t>
            </a:r>
            <a:endParaRPr lang="fr-FR" sz="1100" b="1" dirty="0"/>
          </a:p>
        </p:txBody>
      </p:sp>
      <p:sp>
        <p:nvSpPr>
          <p:cNvPr id="6" name="Espace réservé du numéro de diapositive 5"/>
          <p:cNvSpPr>
            <a:spLocks noGrp="1"/>
          </p:cNvSpPr>
          <p:nvPr>
            <p:ph type="sldNum" sz="quarter" idx="12"/>
          </p:nvPr>
        </p:nvSpPr>
        <p:spPr/>
        <p:txBody>
          <a:bodyPr/>
          <a:lstStyle/>
          <a:p>
            <a:fld id="{414B0AFB-648E-43A4-A531-D0A649E8AAE9}" type="slidenum">
              <a:rPr lang="fr-FR" smtClean="0"/>
              <a:t>9</a:t>
            </a:fld>
            <a:endParaRPr lang="fr-FR"/>
          </a:p>
        </p:txBody>
      </p:sp>
    </p:spTree>
    <p:extLst>
      <p:ext uri="{BB962C8B-B14F-4D97-AF65-F5344CB8AC3E}">
        <p14:creationId xmlns:p14="http://schemas.microsoft.com/office/powerpoint/2010/main" val="2251777085"/>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646</TotalTime>
  <Words>4750</Words>
  <Application>Microsoft Office PowerPoint</Application>
  <PresentationFormat>Grand écran</PresentationFormat>
  <Paragraphs>682</Paragraphs>
  <Slides>43</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43</vt:i4>
      </vt:variant>
    </vt:vector>
  </HeadingPairs>
  <TitlesOfParts>
    <vt:vector size="54" baseType="lpstr">
      <vt:lpstr>Arial</vt:lpstr>
      <vt:lpstr>Calibri</vt:lpstr>
      <vt:lpstr>Century Gothic</vt:lpstr>
      <vt:lpstr>Charter BT</vt:lpstr>
      <vt:lpstr>Courier New</vt:lpstr>
      <vt:lpstr>Symbol</vt:lpstr>
      <vt:lpstr>Times New Roman</vt:lpstr>
      <vt:lpstr>Univers 55</vt:lpstr>
      <vt:lpstr>Wingdings</vt:lpstr>
      <vt:lpstr>Wingdings 3</vt:lpstr>
      <vt:lpstr>Brin</vt:lpstr>
      <vt:lpstr>Séminaire à distance hôtellerie restauration  26 &amp; 27 novembre 2020</vt:lpstr>
      <vt:lpstr>Présentation PowerPoint</vt:lpstr>
      <vt:lpstr>Séminaire à distance hôtellerie restauration  26 &amp; 27 novembre 2020</vt:lpstr>
      <vt:lpstr>BTS MHR Session septembre 2020 </vt:lpstr>
      <vt:lpstr>Présentation PowerPoint</vt:lpstr>
      <vt:lpstr>Présentation PowerPoint</vt:lpstr>
      <vt:lpstr>E33 – Principes d’évaluation de l’épreuve </vt:lpstr>
      <vt:lpstr>E33 – Principes de l’évaluation de l’épreuve </vt:lpstr>
      <vt:lpstr>E33 – Principes de l’évaluation de l’épreuve </vt:lpstr>
      <vt:lpstr>E33 – Principes de l’évaluation de l’épreuve </vt:lpstr>
      <vt:lpstr>E33 – Principes de l’évaluation de l’épreuve </vt:lpstr>
      <vt:lpstr>Présentation PowerPoint</vt:lpstr>
      <vt:lpstr>E33 – Principes d’évaluation</vt:lpstr>
      <vt:lpstr>E33 – Principes d’évaluation</vt:lpstr>
      <vt:lpstr>E33 – Des compétences à la note à l’épreuve</vt:lpstr>
      <vt:lpstr>E33 – Des compétences à la note à l’épreuve</vt:lpstr>
      <vt:lpstr>E33 – Des compétences à la note à l’épreuve</vt:lpstr>
      <vt:lpstr>Présentation PowerPoint</vt:lpstr>
      <vt:lpstr>BTS MHR - Session septembre 2020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lpstr>Cas « L’hôtel de la Violette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VILLEMAIN Pierre</dc:creator>
  <cp:lastModifiedBy>VILLEMAIN Pierre</cp:lastModifiedBy>
  <cp:revision>46</cp:revision>
  <cp:lastPrinted>2020-09-20T08:21:36Z</cp:lastPrinted>
  <dcterms:created xsi:type="dcterms:W3CDTF">2020-09-09T17:47:34Z</dcterms:created>
  <dcterms:modified xsi:type="dcterms:W3CDTF">2020-12-08T10:08:10Z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2099060275</vt:i4>
  </property>
  <property fmtid="{D5CDD505-2E9C-101B-9397-08002B2CF9AE}" pid="3" name="_NewReviewCycle">
    <vt:lpwstr/>
  </property>
  <property fmtid="{D5CDD505-2E9C-101B-9397-08002B2CF9AE}" pid="4" name="_EmailSubject">
    <vt:lpwstr>Publication sur le site académique économie gestion</vt:lpwstr>
  </property>
  <property fmtid="{D5CDD505-2E9C-101B-9397-08002B2CF9AE}" pid="5" name="_AuthorEmail">
    <vt:lpwstr>pierre.villemain@ac-nancy-metz.fr</vt:lpwstr>
  </property>
  <property fmtid="{D5CDD505-2E9C-101B-9397-08002B2CF9AE}" pid="6" name="_AuthorEmailDisplayName">
    <vt:lpwstr>IA-IPR Pierre VILLEMAIN</vt:lpwstr>
  </property>
</Properties>
</file>