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65" r:id="rId4"/>
    <p:sldId id="269" r:id="rId5"/>
    <p:sldId id="266" r:id="rId6"/>
    <p:sldId id="271" r:id="rId7"/>
    <p:sldId id="270" r:id="rId8"/>
    <p:sldId id="267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larminach" initials="n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729/presentation-du-grand-ora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955DD-0174-4590-9C52-F6009393E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742" y="1166219"/>
            <a:ext cx="9578339" cy="2262781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Séminaire du 26 Novembre 2020 après-midi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307073-7763-4CE9-90FA-C5F845722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207" y="4036534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905EE61-115D-4171-9CF0-1EF2EC695106}"/>
              </a:ext>
            </a:extLst>
          </p:cNvPr>
          <p:cNvSpPr txBox="1">
            <a:spLocks/>
          </p:cNvSpPr>
          <p:nvPr/>
        </p:nvSpPr>
        <p:spPr>
          <a:xfrm>
            <a:off x="1676400" y="2839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 1</a:t>
            </a:r>
            <a:r>
              <a:rPr lang="fr-FR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br>
              <a:rPr lang="fr-FR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L’élève propose une question inspirée par son projet professionnel, par ses préoccupations.</a:t>
            </a:r>
            <a:b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L’élève effectue des recherches pour construire son argumentation</a:t>
            </a:r>
            <a:endParaRPr lang="fr-FR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BFE9F39-865F-4C96-A168-7C75755F3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004" y="1713392"/>
            <a:ext cx="58811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 d’arguments justifiant la question : </a:t>
            </a: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STC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concept de fabrication traditionnelle avec un approvisionnement en produits locaux  est un atout pour une entreprise (qualité optimale, relation de confiance avec les fournisseurs, saisonnalité, …)</a:t>
            </a: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STS : L'offre de services (restauration ou hébergement) au sein d’une entreprise agricole est un atout pour dynamiser l’entreprise.</a:t>
            </a: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EGH : Valoriser la production agricole par une offre de services permet d’améliorer performance, efficience et pérennité de l’entreprise.</a:t>
            </a: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ESAE : La maitrise de la traçabilité et la qualité sanitaire des produits est une obligation envers la clientèle.</a:t>
            </a:r>
          </a:p>
          <a:p>
            <a:endParaRPr lang="fr-FR" sz="20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65C8BD-92C4-45EA-A6A1-77D5CBBD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61" y="5509128"/>
            <a:ext cx="2544200" cy="904383"/>
          </a:xfrm>
          <a:prstGeom prst="rect">
            <a:avLst/>
          </a:prstGeom>
        </p:spPr>
      </p:pic>
      <p:pic>
        <p:nvPicPr>
          <p:cNvPr id="14" name="Espace réservé du contenu 9">
            <a:extLst>
              <a:ext uri="{FF2B5EF4-FFF2-40B4-BE49-F238E27FC236}">
                <a16:creationId xmlns:a16="http://schemas.microsoft.com/office/drawing/2014/main" id="{2E63DED7-BD13-44F5-AD10-5B762DEC4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2" y="2246875"/>
            <a:ext cx="1159539" cy="7634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4B7DB29-CD41-4E62-B7B9-03604D407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23" y="2994493"/>
            <a:ext cx="1244277" cy="1689633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D28B7FC-6B07-4144-8953-B20D6C64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08" y="3642620"/>
            <a:ext cx="1172720" cy="16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2DBD5E0-F448-4EAE-9C3D-B7D99377A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8" y="3250665"/>
            <a:ext cx="2476579" cy="23905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9C2B662-644D-4240-A7DA-6057C609A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7" y="4581826"/>
            <a:ext cx="2559867" cy="1996004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CD67797-9232-48C7-80B5-5E53726C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32" y="1787491"/>
            <a:ext cx="1517421" cy="6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ersonnage en questionnement - AmeliorAction">
            <a:extLst>
              <a:ext uri="{FF2B5EF4-FFF2-40B4-BE49-F238E27FC236}">
                <a16:creationId xmlns:a16="http://schemas.microsoft.com/office/drawing/2014/main" id="{E1DE7740-5843-4A17-95BB-707377954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32" y="2706925"/>
            <a:ext cx="1159539" cy="17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A8CB8CE-30D4-4087-930F-C6A86965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6718"/>
            <a:ext cx="10515600" cy="1325563"/>
          </a:xfrm>
        </p:spPr>
        <p:txBody>
          <a:bodyPr>
            <a:normAutofit/>
          </a:bodyPr>
          <a:lstStyle/>
          <a:p>
            <a:r>
              <a:rPr lang="fr-FR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</a:t>
            </a:r>
            <a:r>
              <a:rPr lang="fr-FR" sz="16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fr-FR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br>
              <a:rPr lang="fr-FR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L’élève propose une question</a:t>
            </a:r>
            <a: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inspirée par son projet professionnel, par ses préoccupations.</a:t>
            </a:r>
            <a:b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Accompagnement de l’élève à la rédaction des questions</a:t>
            </a:r>
            <a:endParaRPr lang="fr-FR" sz="18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824B2D6-CECF-41EF-BF18-052CF1A1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5" y="1469164"/>
            <a:ext cx="10515600" cy="51176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fr-FR" sz="20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STC : </a:t>
            </a:r>
          </a:p>
          <a:p>
            <a:pPr algn="just">
              <a:spcBef>
                <a:spcPts val="0"/>
              </a:spcBef>
            </a:pPr>
            <a:r>
              <a:rPr lang="fr-FR" sz="2000" b="1" spc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Je veux vendre et cuisiner moi-même les légumes de mes parents pour gagner plus d’argent. 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b="1" spc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14375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L’utilisation de</a:t>
            </a:r>
            <a:r>
              <a:rPr lang="fr-FR" sz="2000" b="1" i="1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produits locaux permet-elle de créer de la valeur dans une 	entreprise familiale ?</a:t>
            </a:r>
          </a:p>
          <a:p>
            <a:pPr marL="371475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000" b="1" i="1" spc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113" indent="-542925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i="1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quoi la créatio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d’une offre de restauration terroir peut correspondre aux attentes de la clientèle ?</a:t>
            </a:r>
            <a:endParaRPr lang="fr-FR" sz="2000" b="1" i="1" spc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fr-FR" sz="2000" spc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fr-FR" b="1" spc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STS :</a:t>
            </a:r>
          </a:p>
          <a:p>
            <a:pPr algn="just">
              <a:spcBef>
                <a:spcPts val="0"/>
              </a:spcBef>
            </a:pPr>
            <a:r>
              <a:rPr lang="fr-FR" sz="2000" b="1" spc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J’ai envie de proposer des chambres d’hôtes dans la ferme de mes parents 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2000" b="1" spc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542925" algn="just"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2000" b="1" i="1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’offre de chambres d’hôtes permet-elle de développer l’activité de 	l’entreprise familiale ?</a:t>
            </a:r>
          </a:p>
          <a:p>
            <a:pPr marL="900113" indent="-542925" algn="just"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L’offre de chambre d’hôtes répond-elle à une évolution des besoins de la 	clientèle ?</a:t>
            </a:r>
            <a:endParaRPr lang="fr-FR" sz="2000" spc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7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201FBFA-BF88-4FE3-8C3B-9577A51E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93" y="56908"/>
            <a:ext cx="10515600" cy="1325563"/>
          </a:xfrm>
        </p:spPr>
        <p:txBody>
          <a:bodyPr>
            <a:normAutofit/>
          </a:bodyPr>
          <a:lstStyle/>
          <a:p>
            <a:r>
              <a:rPr lang="fr-FR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</a:t>
            </a:r>
            <a:r>
              <a:rPr lang="fr-FR" sz="16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fr-FR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br>
              <a:rPr lang="fr-FR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L’élève propose une question</a:t>
            </a:r>
            <a: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inspirée par son projet professionnel, par ses préoccupations.</a:t>
            </a:r>
            <a:b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b="1" i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Travailler la prestation orale</a:t>
            </a:r>
            <a:endParaRPr lang="fr-FR" sz="18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B0443B8-5E6E-4DCD-9C16-116063B66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898232"/>
            <a:ext cx="10515600" cy="4351338"/>
          </a:xfrm>
        </p:spPr>
        <p:txBody>
          <a:bodyPr/>
          <a:lstStyle/>
          <a:p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Travailler avec l’élève la prise de parole, la gestion du temps l’aisance face à un public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Exemple d’un support que l’élève peut préparer pour les 20 min d’échanges avec la commission d’évaluation.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3BF3E6-A06F-D54C-8CB0-7FE975C605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93" y="2040771"/>
            <a:ext cx="9880295" cy="48172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1">
            <a:extLst>
              <a:ext uri="{FF2B5EF4-FFF2-40B4-BE49-F238E27FC236}">
                <a16:creationId xmlns:a16="http://schemas.microsoft.com/office/drawing/2014/main" id="{8EFF1B3B-6005-4D5B-88AC-F3683F197B22}"/>
              </a:ext>
            </a:extLst>
          </p:cNvPr>
          <p:cNvSpPr txBox="1"/>
          <p:nvPr/>
        </p:nvSpPr>
        <p:spPr>
          <a:xfrm>
            <a:off x="1814155" y="2040771"/>
            <a:ext cx="9473910" cy="47029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présentation oral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 :</a:t>
            </a: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Présentation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Justification du choix de ces questions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Q1 STC : </a:t>
            </a:r>
            <a:r>
              <a:rPr lang="fr-FR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L’utilisation de produits locaux permet-elle de créer de la valeur dans une entreprise familiale ?</a:t>
            </a:r>
          </a:p>
          <a:p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Avantages :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Qualité de produit et saisonnalité respectée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Meilleure rétribution du fournisseur + relation de confiance</a:t>
            </a:r>
          </a:p>
          <a:p>
            <a:r>
              <a:rPr lang="fr-FR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Inconvénients :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Choix limités de certains produits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 de fabrication traditionnel demande plus de temps de travail </a:t>
            </a: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Diversification de l’entreprise familiale – satisfaction personnelle – travail solidaire avec les fermes voisines.</a:t>
            </a: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Q2 STS: </a:t>
            </a:r>
            <a:r>
              <a:rPr lang="fr-FR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L’offre de chambres d’hôtes permet-elle de développer l’activité de l’entreprise familiale ?</a:t>
            </a:r>
          </a:p>
          <a:p>
            <a:pPr marL="457200"/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Avantages :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chambres d’hôtes permettent d’attirer une nouvelle clientèle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Hausse des ventes directes des produits de la ferme (panier gourmand)</a:t>
            </a:r>
          </a:p>
          <a:p>
            <a:r>
              <a:rPr lang="fr-FR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Inconvénients :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Investissement de départ important (travaux)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Nécessite la création d’un poste</a:t>
            </a:r>
          </a:p>
          <a:p>
            <a:pPr marL="457200"/>
            <a:r>
              <a:rPr lang="fr-FR" sz="12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 (Corps CS)"/>
              </a:rPr>
              <a:t> </a:t>
            </a:r>
            <a:endParaRPr lang="fr-FR" sz="12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 (Corps CS)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800" dirty="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 (Corps CS)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 (Corps CS)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 (Corps CS)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 (Corps CS)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E20A7C4-B400-488E-A25E-BD5EDC53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92" y="183970"/>
            <a:ext cx="10515600" cy="1325563"/>
          </a:xfrm>
        </p:spPr>
        <p:txBody>
          <a:bodyPr>
            <a:noAutofit/>
          </a:bodyPr>
          <a:lstStyle/>
          <a:p>
            <a:r>
              <a:rPr lang="fr-FR" sz="28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</a:t>
            </a:r>
            <a:r>
              <a:rPr lang="fr-FR" sz="2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fr-FR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br>
              <a:rPr lang="fr-FR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questionnement est </a:t>
            </a:r>
            <a:r>
              <a:rPr lang="fr-FR" sz="20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rattaché à un fonctionnement d’entreprise découvert lors d’un stage, d’une expérience professionnelle, d’une rencontre ...</a:t>
            </a:r>
            <a:br>
              <a:rPr lang="fr-FR" sz="2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B183814-BECC-4E1A-BABC-61C7DE9B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894" y="181699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fr-FR" sz="1800" spc="0" dirty="0">
                <a:latin typeface="Arial" panose="020B0604020202020204" pitchFamily="34" charset="0"/>
                <a:cs typeface="Arial" panose="020B0604020202020204" pitchFamily="34" charset="0"/>
              </a:rPr>
              <a:t>Un élève étudie dans une grande agglomération, il a réalisé un de ses stages dans une entreprise d’hôtellerie-restauration qui ne se souciait absolument pas de l’environnement.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800" spc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 </a:t>
            </a:r>
            <a:r>
              <a:rPr lang="fr-FR" sz="2000" b="1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Pour moi il est important que nos métiers respectent la planète.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2000" b="1" spc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 de l’élève relevant de la spécialité STC : 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800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"/>
            </a:pPr>
            <a:r>
              <a:rPr lang="fr-FR" sz="1800" b="1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J’aimerai diminuer les déchets en cuisine.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800" b="1" spc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8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 de l’élève relevant de la spécialité STS :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800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"/>
            </a:pPr>
            <a:r>
              <a:rPr lang="fr-FR" sz="1800" b="1" spc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veux travailler dans un établissement qui respecte la planète.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9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5D461C1F-FC02-4ACF-BFAF-EA276974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42" y="300650"/>
            <a:ext cx="10515600" cy="1325563"/>
          </a:xfrm>
        </p:spPr>
        <p:txBody>
          <a:bodyPr>
            <a:noAutofit/>
          </a:bodyPr>
          <a:lstStyle/>
          <a:p>
            <a:r>
              <a:rPr lang="fr-FR" sz="20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</a:t>
            </a:r>
            <a:r>
              <a:rPr lang="fr-FR" sz="20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fr-FR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br>
              <a:rPr lang="fr-FR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questionnement est </a:t>
            </a:r>
            <a:r>
              <a:rPr lang="fr-FR" sz="1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rattaché à un fonctionnement d’entreprise découvert lors d’un stage, d’une expérience professionnelle, d’une rencontre ...</a:t>
            </a:r>
            <a:b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L’élève effectue des recherches pour construire son argumentation</a:t>
            </a:r>
            <a:endParaRPr lang="fr-FR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1392553-20D2-437E-BC86-E210220B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004" y="1713392"/>
            <a:ext cx="58811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 d’arguments justifiant la question : </a:t>
            </a: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STC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gestion des déchets en cuisine permet une valorisation totale d’un produit brut. Cet acte influe sur le coût matières.</a:t>
            </a:r>
          </a:p>
          <a:p>
            <a:pPr marL="0" indent="0" algn="just">
              <a:buNone/>
            </a:pPr>
            <a:endParaRPr lang="fr-F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STS : Adopter une politique de développement durable permet d’améliorer l’image de l’établissement et de capter une nouvelle clientèle.</a:t>
            </a:r>
          </a:p>
          <a:p>
            <a:pPr algn="just"/>
            <a:endParaRPr lang="fr-F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EGH : Apprécier l’impact économique d’une politique de RSE dans une entreprise.</a:t>
            </a:r>
          </a:p>
          <a:p>
            <a:pPr marL="0" indent="0" algn="just">
              <a:buNone/>
            </a:pPr>
            <a:endParaRPr lang="fr-F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ESAE : L’activité humaine produit des déchets qui ont des impacts sur l’environnement, des mesures dans le cadre d’une politique de développement durable permettent de les réduire.</a:t>
            </a:r>
          </a:p>
          <a:p>
            <a:endParaRPr lang="fr-FR" sz="2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3906A4D-67AA-4475-AB33-8782DCD5F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1825625"/>
            <a:ext cx="2544200" cy="904383"/>
          </a:xfrm>
          <a:prstGeom prst="rect">
            <a:avLst/>
          </a:prstGeom>
        </p:spPr>
      </p:pic>
      <p:pic>
        <p:nvPicPr>
          <p:cNvPr id="13" name="Espace réservé du contenu 9">
            <a:extLst>
              <a:ext uri="{FF2B5EF4-FFF2-40B4-BE49-F238E27FC236}">
                <a16:creationId xmlns:a16="http://schemas.microsoft.com/office/drawing/2014/main" id="{CA9D0F6E-9BE0-43F9-A105-0FBAC8E62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5" y="1943484"/>
            <a:ext cx="1159539" cy="7634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2283DE5-A03A-401C-A86F-44945B53C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44" y="2955042"/>
            <a:ext cx="1244277" cy="168963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9980199-C464-4B0D-BEC3-5506DCF2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3" y="3112870"/>
            <a:ext cx="1517421" cy="6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F24F8DC-1480-4EFB-A7E0-1BF338CF4C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019" t="27547" r="18986" b="11373"/>
          <a:stretch/>
        </p:blipFill>
        <p:spPr>
          <a:xfrm>
            <a:off x="687753" y="4573159"/>
            <a:ext cx="2803585" cy="2284841"/>
          </a:xfrm>
          <a:prstGeom prst="rect">
            <a:avLst/>
          </a:prstGeom>
        </p:spPr>
      </p:pic>
      <p:pic>
        <p:nvPicPr>
          <p:cNvPr id="17" name="Picture 6" descr="Sciences et technologies culinaires Tle - Livre de l'élève - 9782091648132  | Éditions Nathan">
            <a:extLst>
              <a:ext uri="{FF2B5EF4-FFF2-40B4-BE49-F238E27FC236}">
                <a16:creationId xmlns:a16="http://schemas.microsoft.com/office/drawing/2014/main" id="{9D3476E1-8565-466F-9357-D4B0B0C9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19" y="3508589"/>
            <a:ext cx="1244277" cy="171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élécharger l'attestation d'acceptation Campus France | Campus France">
            <a:extLst>
              <a:ext uri="{FF2B5EF4-FFF2-40B4-BE49-F238E27FC236}">
                <a16:creationId xmlns:a16="http://schemas.microsoft.com/office/drawing/2014/main" id="{149AC9DA-600B-4C5D-B411-37067457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84" y="3037224"/>
            <a:ext cx="1282460" cy="12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5D19D0-C9B4-485F-84B0-8F2DFDAE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45" y="330620"/>
            <a:ext cx="10515600" cy="1325563"/>
          </a:xfrm>
        </p:spPr>
        <p:txBody>
          <a:bodyPr>
            <a:normAutofit/>
          </a:bodyPr>
          <a:lstStyle/>
          <a:p>
            <a:r>
              <a:rPr lang="fr-FR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</a:t>
            </a:r>
            <a:r>
              <a:rPr lang="fr-FR" sz="16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fr-FR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br>
              <a:rPr lang="fr-FR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questionnement est rattaché à un fonctionnement d’entreprise découvert lors d’un stage, d’une expérience professionnelle, d’une rencontre ...</a:t>
            </a:r>
            <a:b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Accompagnement de l’élève à la rédaction des questions</a:t>
            </a:r>
            <a:endParaRPr lang="fr-FR" sz="18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37A9D61-5BB2-49FB-AE5C-448FE0F1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72" y="1782493"/>
            <a:ext cx="10515600" cy="488177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fr-FR" sz="20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STC : </a:t>
            </a:r>
          </a:p>
          <a:p>
            <a:pPr algn="just">
              <a:spcBef>
                <a:spcPts val="0"/>
              </a:spcBef>
            </a:pPr>
            <a:r>
              <a:rPr lang="fr-FR" sz="2000" b="1" spc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J’aimerai diminuer les déchets en cuisine.»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b="1" spc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quelle façon la</a:t>
            </a:r>
            <a:r>
              <a:rPr lang="fr-FR" sz="2000" b="1" i="1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gestion des déchets dans une entreprise de 	restauration permet de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maitriser</a:t>
            </a:r>
            <a:r>
              <a:rPr lang="fr-FR" sz="2000" b="1" i="1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coûts 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b="1" i="1" spc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sont les moyens qui permettent le recyclage des déchets ?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2000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STS :</a:t>
            </a:r>
          </a:p>
          <a:p>
            <a:pPr algn="just">
              <a:spcBef>
                <a:spcPts val="0"/>
              </a:spcBef>
            </a:pPr>
            <a:r>
              <a:rPr lang="fr-FR" sz="2000" b="1" spc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Je veux travailler dans un établissement qui respecte la planète.»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2000" b="1" spc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i="1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une politique « zéro déchets » permet de répondre aux attentes 	d’une clientèle 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démarche de développement  durable permet-elle de maitriser ses coûts 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88BB231-FCD3-4EBF-AE65-C11AF0B7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8861"/>
            <a:ext cx="10515600" cy="1325563"/>
          </a:xfrm>
        </p:spPr>
        <p:txBody>
          <a:bodyPr>
            <a:normAutofit/>
          </a:bodyPr>
          <a:lstStyle/>
          <a:p>
            <a:r>
              <a:rPr lang="fr-FR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</a:t>
            </a:r>
            <a:r>
              <a:rPr lang="fr-FR" sz="16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fr-FR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br>
              <a:rPr lang="fr-FR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questionnement est rattaché à un fonctionnement d’entreprise découvert lors d’un stage, d’une expérience professionnelle, d’une rencontre ... </a:t>
            </a:r>
            <a:br>
              <a:rPr lang="fr-FR" sz="16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b="1" i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Travail sur la prestation orale </a:t>
            </a:r>
            <a:endParaRPr lang="fr-FR" sz="18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8B557F5-8ABE-42E0-9CEA-D3B90D88C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402" y="1501209"/>
            <a:ext cx="10515600" cy="4351338"/>
          </a:xfrm>
        </p:spPr>
        <p:txBody>
          <a:bodyPr/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Travailler avec l’élève sur la prise de parole, l’aisance face à un public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Exemple de support que l’élève peut préparer pour les 20 min d’échanges avec la commission d’évaluation.</a:t>
            </a:r>
          </a:p>
          <a:p>
            <a:pPr marL="0" indent="0">
              <a:buNone/>
            </a:pPr>
            <a:endParaRPr lang="fr-FR" sz="16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60EADE3-AD30-44B8-8E1B-49223CDA10DC}"/>
              </a:ext>
            </a:extLst>
          </p:cNvPr>
          <p:cNvGrpSpPr/>
          <p:nvPr/>
        </p:nvGrpSpPr>
        <p:grpSpPr>
          <a:xfrm>
            <a:off x="3311192" y="2321120"/>
            <a:ext cx="6295516" cy="4258019"/>
            <a:chOff x="0" y="0"/>
            <a:chExt cx="6451134" cy="5364206"/>
          </a:xfrm>
        </p:grpSpPr>
        <p:pic>
          <p:nvPicPr>
            <p:cNvPr id="7" name="Image 6" descr="Les 3 piliers de la RSE - WikiTP.fr">
              <a:extLst>
                <a:ext uri="{FF2B5EF4-FFF2-40B4-BE49-F238E27FC236}">
                  <a16:creationId xmlns:a16="http://schemas.microsoft.com/office/drawing/2014/main" id="{9CD722A6-87E3-428C-ABAC-B7A131439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47" y="1078302"/>
              <a:ext cx="5183505" cy="3188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Zone de texte 3">
              <a:extLst>
                <a:ext uri="{FF2B5EF4-FFF2-40B4-BE49-F238E27FC236}">
                  <a16:creationId xmlns:a16="http://schemas.microsoft.com/office/drawing/2014/main" id="{E0833A62-68BD-4AB7-A507-AB3D644CB759}"/>
                </a:ext>
              </a:extLst>
            </p:cNvPr>
            <p:cNvSpPr txBox="1"/>
            <p:nvPr/>
          </p:nvSpPr>
          <p:spPr>
            <a:xfrm>
              <a:off x="1388572" y="0"/>
              <a:ext cx="3322980" cy="96473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lvl="0" indent="-171450">
                <a:buFontTx/>
                <a:buChar char="-"/>
              </a:pPr>
              <a:r>
                <a:rPr lang="fr-FR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Typologie des déchets</a:t>
              </a:r>
            </a:p>
            <a:p>
              <a:pPr marL="171450" lvl="0" indent="-171450">
                <a:buFontTx/>
                <a:buChar char="-"/>
              </a:pPr>
              <a:r>
                <a:rPr lang="fr-FR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Choix d’équipements moins énergivore</a:t>
              </a:r>
            </a:p>
            <a:p>
              <a:pPr marL="171450" lvl="0" indent="-171450">
                <a:buFontTx/>
                <a:buChar char="-"/>
              </a:pPr>
              <a:r>
                <a:rPr lang="fr-FR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9" name="Zone de texte 4">
              <a:extLst>
                <a:ext uri="{FF2B5EF4-FFF2-40B4-BE49-F238E27FC236}">
                  <a16:creationId xmlns:a16="http://schemas.microsoft.com/office/drawing/2014/main" id="{8D01CBB4-6A39-4CA2-8FA0-68317F89FDEF}"/>
                </a:ext>
              </a:extLst>
            </p:cNvPr>
            <p:cNvSpPr txBox="1"/>
            <p:nvPr/>
          </p:nvSpPr>
          <p:spPr>
            <a:xfrm>
              <a:off x="3657600" y="4399472"/>
              <a:ext cx="2793534" cy="96473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buFont typeface="Calibri" panose="020F0502020204030204" pitchFamily="34" charset="0"/>
                <a:buChar char="-"/>
              </a:pPr>
              <a:r>
                <a:rPr lang="fr-FR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Filière de recyclages existante</a:t>
              </a:r>
            </a:p>
            <a:p>
              <a:pPr marL="342900" lvl="0" indent="-342900">
                <a:buFont typeface="Calibri" panose="020F0502020204030204" pitchFamily="34" charset="0"/>
                <a:buChar char="-"/>
              </a:pPr>
              <a:r>
                <a:rPr lang="fr-FR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Développement de l’image de marque.</a:t>
              </a:r>
            </a:p>
            <a:p>
              <a:pPr marL="342900" lvl="0" indent="-342900">
                <a:buFont typeface="Calibri" panose="020F0502020204030204" pitchFamily="34" charset="0"/>
                <a:buChar char="-"/>
              </a:pPr>
              <a:r>
                <a:rPr lang="fr-FR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Développement de l’activité …</a:t>
              </a:r>
            </a:p>
          </p:txBody>
        </p:sp>
        <p:sp>
          <p:nvSpPr>
            <p:cNvPr id="10" name="Zone de texte 6">
              <a:extLst>
                <a:ext uri="{FF2B5EF4-FFF2-40B4-BE49-F238E27FC236}">
                  <a16:creationId xmlns:a16="http://schemas.microsoft.com/office/drawing/2014/main" id="{42E0BA0A-C4BC-4CEA-B50A-37B29B20D242}"/>
                </a:ext>
              </a:extLst>
            </p:cNvPr>
            <p:cNvSpPr txBox="1"/>
            <p:nvPr/>
          </p:nvSpPr>
          <p:spPr>
            <a:xfrm>
              <a:off x="0" y="4399472"/>
              <a:ext cx="2793534" cy="96473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buFont typeface="Calibri" panose="020F0502020204030204" pitchFamily="34" charset="0"/>
                <a:buChar char="-"/>
              </a:pPr>
              <a:r>
                <a:rPr lang="fr-FR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Attentes de la clientèle</a:t>
              </a:r>
            </a:p>
            <a:p>
              <a:pPr marL="342900" lvl="0" indent="-342900">
                <a:buFont typeface="Calibri" panose="020F0502020204030204" pitchFamily="34" charset="0"/>
                <a:buChar char="-"/>
              </a:pPr>
              <a:r>
                <a:rPr lang="fr-FR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Formation éco-responsable des personnels,</a:t>
              </a:r>
            </a:p>
            <a:p>
              <a:pPr marL="342900" lvl="0" indent="-342900">
                <a:buFont typeface="Calibri" panose="020F0502020204030204" pitchFamily="34" charset="0"/>
                <a:buChar char="-"/>
              </a:pPr>
              <a:r>
                <a:rPr lang="fr-FR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… 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37E2E40D-49BF-41F1-99A2-3EDF64043503}"/>
                </a:ext>
              </a:extLst>
            </p:cNvPr>
            <p:cNvCxnSpPr/>
            <p:nvPr/>
          </p:nvCxnSpPr>
          <p:spPr>
            <a:xfrm flipV="1">
              <a:off x="3091371" y="801777"/>
              <a:ext cx="0" cy="3187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ABDBE7B3-274B-42F7-9658-158BAF47263A}"/>
                </a:ext>
              </a:extLst>
            </p:cNvPr>
            <p:cNvCxnSpPr/>
            <p:nvPr/>
          </p:nvCxnSpPr>
          <p:spPr>
            <a:xfrm>
              <a:off x="4520241" y="4097547"/>
              <a:ext cx="453175" cy="293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9B0D0680-3CA6-45A5-8083-25CED8DC851E}"/>
                </a:ext>
              </a:extLst>
            </p:cNvPr>
            <p:cNvCxnSpPr/>
            <p:nvPr/>
          </p:nvCxnSpPr>
          <p:spPr>
            <a:xfrm flipH="1">
              <a:off x="1543649" y="4097547"/>
              <a:ext cx="352338" cy="293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59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EAC2B-29B8-4E4D-90BE-6D88BB62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119" y="2952530"/>
            <a:ext cx="8911687" cy="1280890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Merci pour votre attention.</a:t>
            </a:r>
          </a:p>
        </p:txBody>
      </p:sp>
      <p:pic>
        <p:nvPicPr>
          <p:cNvPr id="4" name="Picture 2" descr="Épinglé sur Actualité centre d'appel en tunisie">
            <a:extLst>
              <a:ext uri="{FF2B5EF4-FFF2-40B4-BE49-F238E27FC236}">
                <a16:creationId xmlns:a16="http://schemas.microsoft.com/office/drawing/2014/main" id="{D3571C3C-4291-4CF6-BB45-B8AD81C84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39" y="3592975"/>
            <a:ext cx="3097730" cy="2428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75F291D-B9D2-46F8-81E2-94223AE97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889" y="6322964"/>
            <a:ext cx="9152840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Lien Présentation Grand oral et FAQ 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https://eduscol.education.fr/729/presentation-du-grand-oral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5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CD7505-CCFC-4047-AC40-83F25297F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150" y="1836144"/>
            <a:ext cx="8915400" cy="35180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Temps d’échanges sur la présentation de ce matin.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Présentation de la préparation au GO sur l’année.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démarche de préparation sur les 3 trimestres.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scénario possibles : Scénario 1 et 2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suggestions de questions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7032C2F-545D-4915-A185-0C497A48B322}"/>
              </a:ext>
            </a:extLst>
          </p:cNvPr>
          <p:cNvSpPr txBox="1">
            <a:spLocks/>
          </p:cNvSpPr>
          <p:nvPr/>
        </p:nvSpPr>
        <p:spPr>
          <a:xfrm>
            <a:off x="3303658" y="534462"/>
            <a:ext cx="5431808" cy="675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Sommaire </a:t>
            </a:r>
          </a:p>
        </p:txBody>
      </p:sp>
    </p:spTree>
    <p:extLst>
      <p:ext uri="{BB962C8B-B14F-4D97-AF65-F5344CB8AC3E}">
        <p14:creationId xmlns:p14="http://schemas.microsoft.com/office/powerpoint/2010/main" val="153627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C7F41E-3CA2-4634-AC14-72734B21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658" y="534462"/>
            <a:ext cx="5431808" cy="675301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Préparation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24CA13-8146-402D-ABC5-F5B4A5EDB313}"/>
              </a:ext>
            </a:extLst>
          </p:cNvPr>
          <p:cNvSpPr txBox="1"/>
          <p:nvPr/>
        </p:nvSpPr>
        <p:spPr>
          <a:xfrm>
            <a:off x="1703296" y="1254019"/>
            <a:ext cx="9688133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L'épreuve orale terminale (Grand oral) a lieu en juin (du 21 juin au 2 juillet). Elle se prépare tout au long de l'année scolaire, plus particulièrement après les épreuves finales de spécialités (15 mars EGH et du 16 au 19 mars pour STC-STS). Cette préparation se décline en 3 étapes : 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61DC0F1-E47F-47DF-B626-668CD5B62882}"/>
              </a:ext>
            </a:extLst>
          </p:cNvPr>
          <p:cNvSpPr/>
          <p:nvPr/>
        </p:nvSpPr>
        <p:spPr>
          <a:xfrm>
            <a:off x="2235342" y="2456965"/>
            <a:ext cx="7568441" cy="795269"/>
          </a:xfrm>
          <a:prstGeom prst="right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travail tout au long de l’année</a:t>
            </a:r>
            <a:endPara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640753-CDF2-4A59-A2DD-BDAA36F5B522}"/>
              </a:ext>
            </a:extLst>
          </p:cNvPr>
          <p:cNvSpPr/>
          <p:nvPr/>
        </p:nvSpPr>
        <p:spPr>
          <a:xfrm>
            <a:off x="2235342" y="3387725"/>
            <a:ext cx="2139950" cy="20237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Choisir les deux questions 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05A2F3-19F3-4595-AC26-FF931BA4E313}"/>
              </a:ext>
            </a:extLst>
          </p:cNvPr>
          <p:cNvSpPr/>
          <p:nvPr/>
        </p:nvSpPr>
        <p:spPr>
          <a:xfrm>
            <a:off x="4711768" y="3387725"/>
            <a:ext cx="2349276" cy="2023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Travailler chaque question pour y apporter une réponse argumentée en faisant des recherches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4D1EA9-CE52-429C-9F11-75057BAD2CB5}"/>
              </a:ext>
            </a:extLst>
          </p:cNvPr>
          <p:cNvSpPr/>
          <p:nvPr/>
        </p:nvSpPr>
        <p:spPr>
          <a:xfrm>
            <a:off x="7349576" y="3378199"/>
            <a:ext cx="2349276" cy="2033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S’entrainer à la présentation orale sans document pour être convaincant     le jour J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F554A73-3408-4F8E-AE58-D6B8E2D9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36" y="598733"/>
            <a:ext cx="8146727" cy="67530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Préparation – La démarche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0162702-6B57-4D0F-8F71-4CBFE19B088C}"/>
              </a:ext>
            </a:extLst>
          </p:cNvPr>
          <p:cNvSpPr/>
          <p:nvPr/>
        </p:nvSpPr>
        <p:spPr>
          <a:xfrm>
            <a:off x="3827737" y="1554610"/>
            <a:ext cx="4427621" cy="157393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 Trimestre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Accompagnement au choix du sujet; valider les questions.</a:t>
            </a:r>
          </a:p>
          <a:p>
            <a:pPr algn="ctr"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(Pour l’année scolaire 20/21 : Janvier à Février)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EF65675-D4F0-4701-92D4-A96C831BA96F}"/>
              </a:ext>
            </a:extLst>
          </p:cNvPr>
          <p:cNvSpPr/>
          <p:nvPr/>
        </p:nvSpPr>
        <p:spPr>
          <a:xfrm>
            <a:off x="1200632" y="3746768"/>
            <a:ext cx="4427621" cy="122996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Choisir les questions en lien avec son projet professionnel ou son vécu et son expérience professionnelle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193287E-9265-4F3C-9C2B-867FC5E5F0C0}"/>
              </a:ext>
            </a:extLst>
          </p:cNvPr>
          <p:cNvSpPr/>
          <p:nvPr/>
        </p:nvSpPr>
        <p:spPr>
          <a:xfrm>
            <a:off x="6293286" y="3734873"/>
            <a:ext cx="4427621" cy="124186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0734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S’entrainer à travailler l’oral</a:t>
            </a:r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2B5C4A6-3D20-49EE-ABAA-514F1B3906D4}"/>
              </a:ext>
            </a:extLst>
          </p:cNvPr>
          <p:cNvCxnSpPr/>
          <p:nvPr/>
        </p:nvCxnSpPr>
        <p:spPr>
          <a:xfrm flipH="1">
            <a:off x="4353059" y="3128543"/>
            <a:ext cx="1455314" cy="6182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121350C-85C3-40F2-A7B0-75D56AC82E72}"/>
              </a:ext>
            </a:extLst>
          </p:cNvPr>
          <p:cNvCxnSpPr>
            <a:cxnSpLocks/>
          </p:cNvCxnSpPr>
          <p:nvPr/>
        </p:nvCxnSpPr>
        <p:spPr>
          <a:xfrm>
            <a:off x="5795494" y="3135643"/>
            <a:ext cx="2176529" cy="599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0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B99147A-F8D0-4C8D-B0E1-F58A7726895B}"/>
              </a:ext>
            </a:extLst>
          </p:cNvPr>
          <p:cNvSpPr/>
          <p:nvPr/>
        </p:nvSpPr>
        <p:spPr>
          <a:xfrm>
            <a:off x="698169" y="2054412"/>
            <a:ext cx="2364086" cy="16122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questions doivent…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568E345-5A71-4B70-9F98-614010D9F4B2}"/>
              </a:ext>
            </a:extLst>
          </p:cNvPr>
          <p:cNvSpPr/>
          <p:nvPr/>
        </p:nvSpPr>
        <p:spPr>
          <a:xfrm>
            <a:off x="3958859" y="1748439"/>
            <a:ext cx="4427621" cy="6753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1. Mettre en lumière un des grands enjeux du programme de spécialité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251E125-DC69-47C8-ADF8-24B0352CA865}"/>
              </a:ext>
            </a:extLst>
          </p:cNvPr>
          <p:cNvSpPr/>
          <p:nvPr/>
        </p:nvSpPr>
        <p:spPr>
          <a:xfrm>
            <a:off x="3958860" y="2617747"/>
            <a:ext cx="4427621" cy="6753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Se prêter à une explicitation aisée, sans support et sans notes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941983E-7978-442F-B660-B089ECE83857}"/>
              </a:ext>
            </a:extLst>
          </p:cNvPr>
          <p:cNvSpPr/>
          <p:nvPr/>
        </p:nvSpPr>
        <p:spPr>
          <a:xfrm>
            <a:off x="3958859" y="3485487"/>
            <a:ext cx="4427621" cy="6753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3. Permettre de nourrir une réflexion sur le projet d’orientation…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E97523E-8E7F-4DA8-8DDB-B1B7C4F71D59}"/>
              </a:ext>
            </a:extLst>
          </p:cNvPr>
          <p:cNvCxnSpPr>
            <a:cxnSpLocks/>
          </p:cNvCxnSpPr>
          <p:nvPr/>
        </p:nvCxnSpPr>
        <p:spPr>
          <a:xfrm flipV="1">
            <a:off x="3062256" y="2170313"/>
            <a:ext cx="782053" cy="52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A26C6FC-3820-4299-B240-7A91B553F799}"/>
              </a:ext>
            </a:extLst>
          </p:cNvPr>
          <p:cNvCxnSpPr>
            <a:cxnSpLocks/>
          </p:cNvCxnSpPr>
          <p:nvPr/>
        </p:nvCxnSpPr>
        <p:spPr>
          <a:xfrm>
            <a:off x="3077047" y="2837812"/>
            <a:ext cx="767262" cy="15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6634AB6-E0C5-47D7-B1C9-21A9699B1755}"/>
              </a:ext>
            </a:extLst>
          </p:cNvPr>
          <p:cNvCxnSpPr>
            <a:cxnSpLocks/>
          </p:cNvCxnSpPr>
          <p:nvPr/>
        </p:nvCxnSpPr>
        <p:spPr>
          <a:xfrm>
            <a:off x="3062256" y="2988052"/>
            <a:ext cx="746328" cy="89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>
            <a:extLst>
              <a:ext uri="{FF2B5EF4-FFF2-40B4-BE49-F238E27FC236}">
                <a16:creationId xmlns:a16="http://schemas.microsoft.com/office/drawing/2014/main" id="{EDBF2F9F-628A-4B7C-A02D-A3D253E59480}"/>
              </a:ext>
            </a:extLst>
          </p:cNvPr>
          <p:cNvSpPr txBox="1">
            <a:spLocks/>
          </p:cNvSpPr>
          <p:nvPr/>
        </p:nvSpPr>
        <p:spPr>
          <a:xfrm>
            <a:off x="1704283" y="1289931"/>
            <a:ext cx="6298412" cy="449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choix des questions doit répondre à trois conditions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56E489C-C26D-4BC1-B615-CA37B976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202" y="504495"/>
            <a:ext cx="8160934" cy="67530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Préparation - Le choix des 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8740B-08B3-480D-B2DF-4C2A6A7BBCF2}"/>
              </a:ext>
            </a:extLst>
          </p:cNvPr>
          <p:cNvSpPr/>
          <p:nvPr/>
        </p:nvSpPr>
        <p:spPr>
          <a:xfrm>
            <a:off x="1334125" y="4468083"/>
            <a:ext cx="10163331" cy="2058813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FFC000"/>
                </a:solidFill>
              </a:rPr>
              <a:t>	          </a:t>
            </a:r>
            <a:r>
              <a:rPr lang="fr-FR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Pièges à éviter</a:t>
            </a:r>
          </a:p>
          <a:p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une question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 vague ou trop vaste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l’élève  ne peut traiter que superficiellement.</a:t>
            </a:r>
          </a:p>
          <a:p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une question pour laquelle l’élève n’éprouve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d’intérêt.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Bonhommes Blanc 3d : images, photos et images vectorielles de stock |  Shutterstock">
            <a:extLst>
              <a:ext uri="{FF2B5EF4-FFF2-40B4-BE49-F238E27FC236}">
                <a16:creationId xmlns:a16="http://schemas.microsoft.com/office/drawing/2014/main" id="{25569E80-10A3-4749-9D3E-FAA784F0E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 bwMode="auto">
          <a:xfrm>
            <a:off x="1402974" y="4507544"/>
            <a:ext cx="602617" cy="6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F554A73-3408-4F8E-AE58-D6B8E2D9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769" y="364068"/>
            <a:ext cx="8193861" cy="67530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Préparation – La démarche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0162702-6B57-4D0F-8F71-4CBFE19B088C}"/>
              </a:ext>
            </a:extLst>
          </p:cNvPr>
          <p:cNvSpPr/>
          <p:nvPr/>
        </p:nvSpPr>
        <p:spPr>
          <a:xfrm>
            <a:off x="3315518" y="1268020"/>
            <a:ext cx="4659558" cy="157393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 Trimestre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Accompagner la réflexion des élèves pour construire une réponse argumentée.</a:t>
            </a:r>
          </a:p>
          <a:p>
            <a:pPr algn="ctr"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(Pour année scolaire 20/21 : Mars –Avril)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EF65675-D4F0-4701-92D4-A96C831BA96F}"/>
              </a:ext>
            </a:extLst>
          </p:cNvPr>
          <p:cNvSpPr/>
          <p:nvPr/>
        </p:nvSpPr>
        <p:spPr>
          <a:xfrm>
            <a:off x="842905" y="3974557"/>
            <a:ext cx="3008120" cy="1970057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L’élève 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’approprie les informations (extraire, valider …).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193287E-9265-4F3C-9C2B-867FC5E5F0C0}"/>
              </a:ext>
            </a:extLst>
          </p:cNvPr>
          <p:cNvSpPr/>
          <p:nvPr/>
        </p:nvSpPr>
        <p:spPr>
          <a:xfrm>
            <a:off x="4330868" y="3974557"/>
            <a:ext cx="3369973" cy="200651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0734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L’élève recherche les informations (articles, manuel, vidéo …) nécessaires pour aborder les questions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sz="16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6F07355-9268-46AF-A129-4AE16D6108C7}"/>
              </a:ext>
            </a:extLst>
          </p:cNvPr>
          <p:cNvSpPr/>
          <p:nvPr/>
        </p:nvSpPr>
        <p:spPr>
          <a:xfrm>
            <a:off x="8180684" y="3974557"/>
            <a:ext cx="3369973" cy="200651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0734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L’élève apporte sa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contribution à la question.</a:t>
            </a:r>
            <a:endParaRPr lang="fr-FR" sz="16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78676F8-CCAF-4CBD-9117-510F6C8D33FC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346965" y="2841953"/>
            <a:ext cx="3230297" cy="11326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86F6F0C-0931-48B7-843F-221860D5A8D5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577262" y="2841953"/>
            <a:ext cx="438593" cy="11326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5E321E0-175A-437E-895B-DE88AA51A6AB}"/>
              </a:ext>
            </a:extLst>
          </p:cNvPr>
          <p:cNvCxnSpPr>
            <a:cxnSpLocks/>
          </p:cNvCxnSpPr>
          <p:nvPr/>
        </p:nvCxnSpPr>
        <p:spPr>
          <a:xfrm>
            <a:off x="5577262" y="2841953"/>
            <a:ext cx="4403865" cy="11326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F554A73-3408-4F8E-AE58-D6B8E2D9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53" y="199523"/>
            <a:ext cx="9089408" cy="67530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Préparation – La démarche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EF65675-D4F0-4701-92D4-A96C831BA96F}"/>
              </a:ext>
            </a:extLst>
          </p:cNvPr>
          <p:cNvSpPr/>
          <p:nvPr/>
        </p:nvSpPr>
        <p:spPr>
          <a:xfrm>
            <a:off x="566670" y="2845683"/>
            <a:ext cx="3056424" cy="1509839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 la réponse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193287E-9265-4F3C-9C2B-867FC5E5F0C0}"/>
              </a:ext>
            </a:extLst>
          </p:cNvPr>
          <p:cNvSpPr/>
          <p:nvPr/>
        </p:nvSpPr>
        <p:spPr>
          <a:xfrm>
            <a:off x="4032046" y="2878528"/>
            <a:ext cx="3369973" cy="147699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0734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préparer à répondre aux questions du jury</a:t>
            </a:r>
            <a:endParaRPr lang="fr-FR" sz="16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6F07355-9268-46AF-A129-4AE16D6108C7}"/>
              </a:ext>
            </a:extLst>
          </p:cNvPr>
          <p:cNvSpPr/>
          <p:nvPr/>
        </p:nvSpPr>
        <p:spPr>
          <a:xfrm>
            <a:off x="7903109" y="2892276"/>
            <a:ext cx="3630408" cy="1509839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0734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Préparer le lien entre la question et le projet de poursuite d’études ou projet professionnel.</a:t>
            </a:r>
            <a:endParaRPr lang="fr-FR" sz="16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78676F8-CCAF-4CBD-9117-510F6C8D33FC}"/>
              </a:ext>
            </a:extLst>
          </p:cNvPr>
          <p:cNvCxnSpPr>
            <a:cxnSpLocks/>
          </p:cNvCxnSpPr>
          <p:nvPr/>
        </p:nvCxnSpPr>
        <p:spPr>
          <a:xfrm flipH="1">
            <a:off x="2603904" y="2452873"/>
            <a:ext cx="2612040" cy="3289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86F6F0C-0931-48B7-843F-221860D5A8D5}"/>
              </a:ext>
            </a:extLst>
          </p:cNvPr>
          <p:cNvCxnSpPr>
            <a:cxnSpLocks/>
          </p:cNvCxnSpPr>
          <p:nvPr/>
        </p:nvCxnSpPr>
        <p:spPr>
          <a:xfrm>
            <a:off x="5215943" y="2452875"/>
            <a:ext cx="336224" cy="3928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5E321E0-175A-437E-895B-DE88AA51A6AB}"/>
              </a:ext>
            </a:extLst>
          </p:cNvPr>
          <p:cNvCxnSpPr>
            <a:cxnSpLocks/>
          </p:cNvCxnSpPr>
          <p:nvPr/>
        </p:nvCxnSpPr>
        <p:spPr>
          <a:xfrm>
            <a:off x="5215943" y="2452874"/>
            <a:ext cx="4372153" cy="3928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809D5F5-006F-47C2-BB76-5FBD64222FB9}"/>
              </a:ext>
            </a:extLst>
          </p:cNvPr>
          <p:cNvSpPr/>
          <p:nvPr/>
        </p:nvSpPr>
        <p:spPr>
          <a:xfrm>
            <a:off x="2982759" y="921418"/>
            <a:ext cx="5425950" cy="1531456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  Trimestre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Accompagner les élèves à l’oralité en préparant leur intervention</a:t>
            </a:r>
          </a:p>
          <a:p>
            <a:pPr algn="ctr"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(Pour année scolaire 20/21 : Mai – Juin)</a:t>
            </a:r>
          </a:p>
          <a:p>
            <a:pPr algn="ctr"/>
            <a:endParaRPr lang="fr-FR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D400E2-B952-4598-8C51-4365427C8B3B}"/>
              </a:ext>
            </a:extLst>
          </p:cNvPr>
          <p:cNvSpPr/>
          <p:nvPr/>
        </p:nvSpPr>
        <p:spPr>
          <a:xfrm>
            <a:off x="1134736" y="4450776"/>
            <a:ext cx="9452473" cy="2207701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FFC000"/>
                </a:solidFill>
              </a:rPr>
              <a:t>	 		</a:t>
            </a:r>
            <a:r>
              <a:rPr lang="fr-F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Pièges à éviter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X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laisser prendre par le temps : cinq minutes d’exposé c’est court.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X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Répondre à côté de la question, ou prétendre y avoir répondu alors qu’on est sorti du sujet.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X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trop vague et ne pas exposer d’arguments.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X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L’ouverture dans la conclusion est une perche tendue au jury: il faut maîtriser le sujet.</a:t>
            </a:r>
          </a:p>
        </p:txBody>
      </p:sp>
      <p:pic>
        <p:nvPicPr>
          <p:cNvPr id="2050" name="Picture 2" descr="Bonhommes Blanc 3d : images, photos et images vectorielles de stock |  Shutterstock">
            <a:extLst>
              <a:ext uri="{FF2B5EF4-FFF2-40B4-BE49-F238E27FC236}">
                <a16:creationId xmlns:a16="http://schemas.microsoft.com/office/drawing/2014/main" id="{C8900E3C-896B-4964-870C-C15CEF52B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 bwMode="auto">
          <a:xfrm>
            <a:off x="1134736" y="4450776"/>
            <a:ext cx="602617" cy="6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34A2C-8CE6-4519-9975-F5DE6BEE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76" y="164265"/>
            <a:ext cx="8911687" cy="675301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exemples de scénarios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7D2A4FD-1578-4B82-88DD-7BC493CA24A6}"/>
              </a:ext>
            </a:extLst>
          </p:cNvPr>
          <p:cNvSpPr txBox="1">
            <a:spLocks/>
          </p:cNvSpPr>
          <p:nvPr/>
        </p:nvSpPr>
        <p:spPr>
          <a:xfrm>
            <a:off x="2592926" y="1396287"/>
            <a:ext cx="6298412" cy="449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F56F022-1A16-49F8-9624-B96F67E9674C}"/>
              </a:ext>
            </a:extLst>
          </p:cNvPr>
          <p:cNvSpPr txBox="1">
            <a:spLocks/>
          </p:cNvSpPr>
          <p:nvPr/>
        </p:nvSpPr>
        <p:spPr>
          <a:xfrm>
            <a:off x="1614577" y="9581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Point de départ :</a:t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l’élève détermine son axe de recherche ?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6A78E12-C9D1-49B9-B647-A31C1AF3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3708"/>
            <a:ext cx="10515600" cy="4351338"/>
          </a:xfrm>
        </p:spPr>
        <p:txBody>
          <a:bodyPr/>
          <a:lstStyle/>
          <a:p>
            <a:r>
              <a:rPr lang="fr-FR" sz="2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 1</a:t>
            </a:r>
            <a:r>
              <a:rPr lang="fr-F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</a:p>
          <a:p>
            <a:pPr marL="0" indent="0" algn="just">
              <a:buNone/>
            </a:pPr>
            <a:r>
              <a:rPr lang="fr-FR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q</a:t>
            </a:r>
            <a:r>
              <a:rPr lang="fr-FR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uestionnement est inspiré par son projet professionnel, par ses préoccupations. </a:t>
            </a:r>
          </a:p>
          <a:p>
            <a:pPr marL="0" indent="0" algn="just">
              <a:buNone/>
            </a:pP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 2</a:t>
            </a:r>
            <a:r>
              <a:rPr lang="fr-F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</a:t>
            </a:r>
            <a:r>
              <a:rPr lang="fr-FR" sz="2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questionnement est </a:t>
            </a:r>
            <a:r>
              <a:rPr lang="fr-FR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rattaché à un fonctionnement d’entreprise découvert lors d’un stage, d’une expérience professionnelle, d’une rencontre ...</a:t>
            </a:r>
            <a:endParaRPr lang="fr-FR" sz="20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9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9F9C90C-B8DA-4A01-92D1-68DF4BFB5242}"/>
              </a:ext>
            </a:extLst>
          </p:cNvPr>
          <p:cNvSpPr txBox="1">
            <a:spLocks/>
          </p:cNvSpPr>
          <p:nvPr/>
        </p:nvSpPr>
        <p:spPr>
          <a:xfrm>
            <a:off x="1634555" y="2839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Scénario 1</a:t>
            </a:r>
            <a:r>
              <a:rPr lang="fr-FR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br>
              <a:rPr lang="fr-FR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L’élève propose une question inspirée par son projet professionnel, par ses préoccupations.</a:t>
            </a:r>
            <a:br>
              <a:rPr lang="fr-FR" sz="20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DD4DC56-CDC2-42C7-A779-C4BF34B0F1C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élève vit dans une région agricole, ses parents sont exploitants agricoles (viandes, légumes…). L’élève a comme objectif de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développer l’activité de l’entreprise familiale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 proposant une offre de services :  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concept de restaurant ferme auberge.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 : J’ai envie de travailler avec mes parents et de développer l’activité de la ferme.</a:t>
            </a:r>
          </a:p>
          <a:p>
            <a:pPr marL="0" indent="0" algn="ctr">
              <a:spcBef>
                <a:spcPts val="0"/>
              </a:spcBef>
              <a:buFont typeface="Wingdings 3" charset="2"/>
              <a:buNone/>
            </a:pPr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 de l’élève relevant de la spécialité STC : 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"/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veux vendre et cuisiner moi-même les légumes de mes parents pour gagner plus d’argent.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endParaRPr lang="fr-FR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 de l’élève relevant de la spécialité STS :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"/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envie de faire des chambres d’hôtes dans la ferme.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2597</TotalTime>
  <Words>1578</Words>
  <Application>Microsoft Office PowerPoint</Application>
  <PresentationFormat>Grand écran</PresentationFormat>
  <Paragraphs>176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Lucida Handwriting</vt:lpstr>
      <vt:lpstr>Monotype Corsiva</vt:lpstr>
      <vt:lpstr>Wingdings</vt:lpstr>
      <vt:lpstr>Wingdings 3</vt:lpstr>
      <vt:lpstr>Brin</vt:lpstr>
      <vt:lpstr>Séminaire du 26 Novembre 2020 après-midi</vt:lpstr>
      <vt:lpstr>Présentation PowerPoint</vt:lpstr>
      <vt:lpstr>La Préparation</vt:lpstr>
      <vt:lpstr>La Préparation – La démarche</vt:lpstr>
      <vt:lpstr>La Préparation - Le choix des questions </vt:lpstr>
      <vt:lpstr>La Préparation – La démarche</vt:lpstr>
      <vt:lpstr>La Préparation – La démarche</vt:lpstr>
      <vt:lpstr>Les exemples de scénarios</vt:lpstr>
      <vt:lpstr>Présentation PowerPoint</vt:lpstr>
      <vt:lpstr>Présentation PowerPoint</vt:lpstr>
      <vt:lpstr>Scénario 1 :  L’élève propose une question inspirée par son projet professionnel, par ses préoccupations.  Accompagnement de l’élève à la rédaction des questions</vt:lpstr>
      <vt:lpstr>Scénario 1 :  L’élève propose une question inspirée par son projet professionnel, par ses préoccupations. Travailler la prestation orale</vt:lpstr>
      <vt:lpstr>Scénario 2 :  Le questionnement est rattaché à un fonctionnement d’entreprise découvert lors d’un stage, d’une expérience professionnelle, d’une rencontre ... </vt:lpstr>
      <vt:lpstr>Scénario 2 :  Le questionnement est rattaché à un fonctionnement d’entreprise découvert lors d’un stage, d’une expérience professionnelle, d’une rencontre ... L’élève effectue des recherches pour construire son argumentation</vt:lpstr>
      <vt:lpstr>Scénario 2 :  Le questionnement est rattaché à un fonctionnement d’entreprise découvert lors d’un stage, d’une expérience professionnelle, d’une rencontre ... Accompagnement de l’élève à la rédaction des questions</vt:lpstr>
      <vt:lpstr>Scénario 2 :  Le questionnement est rattaché à un fonctionnement d’entreprise découvert lors d’un stage, d’une expérience professionnelle, d’une rencontre ...  Travail sur la prestation orale </vt:lpstr>
      <vt:lpstr>Merci pour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du 26 Novembre 2020</dc:title>
  <dc:creator>nicolas larminach</dc:creator>
  <cp:lastModifiedBy>Sophie</cp:lastModifiedBy>
  <cp:revision>76</cp:revision>
  <dcterms:created xsi:type="dcterms:W3CDTF">2020-11-17T12:49:47Z</dcterms:created>
  <dcterms:modified xsi:type="dcterms:W3CDTF">2020-11-26T10:59:00Z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833827905</vt:i4>
  </property>
  <property fmtid="{D5CDD505-2E9C-101B-9397-08002B2CF9AE}" pid="3" name="_NewReviewCycle">
    <vt:lpwstr/>
  </property>
  <property fmtid="{D5CDD505-2E9C-101B-9397-08002B2CF9AE}" pid="4" name="_EmailSubject">
    <vt:lpwstr>Publication sur le site académique économie gestion</vt:lpwstr>
  </property>
  <property fmtid="{D5CDD505-2E9C-101B-9397-08002B2CF9AE}" pid="5" name="_AuthorEmail">
    <vt:lpwstr>pierre.villemain@ac-nancy-metz.fr</vt:lpwstr>
  </property>
  <property fmtid="{D5CDD505-2E9C-101B-9397-08002B2CF9AE}" pid="6" name="_AuthorEmailDisplayName">
    <vt:lpwstr>IA-IPR Pierre VILLEMAIN</vt:lpwstr>
  </property>
</Properties>
</file>