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71" r:id="rId3"/>
    <p:sldId id="272" r:id="rId4"/>
    <p:sldId id="268" r:id="rId5"/>
    <p:sldId id="269" r:id="rId6"/>
    <p:sldId id="257" r:id="rId7"/>
    <p:sldId id="258" r:id="rId8"/>
    <p:sldId id="273" r:id="rId9"/>
    <p:sldId id="275" r:id="rId10"/>
    <p:sldId id="276" r:id="rId11"/>
    <p:sldId id="260" r:id="rId12"/>
    <p:sldId id="267" r:id="rId13"/>
    <p:sldId id="277" r:id="rId14"/>
    <p:sldId id="262" r:id="rId15"/>
    <p:sldId id="261" r:id="rId16"/>
    <p:sldId id="266" r:id="rId17"/>
    <p:sldId id="278" r:id="rId18"/>
    <p:sldId id="28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larminach" initials="nl" lastIdx="1" clrIdx="0">
    <p:extLst>
      <p:ext uri="{19B8F6BF-5375-455C-9EA6-DF929625EA0E}">
        <p15:presenceInfo xmlns:p15="http://schemas.microsoft.com/office/powerpoint/2012/main" userId="47a519f1ff4c6871" providerId="Windows Live"/>
      </p:ext>
    </p:extLst>
  </p:cmAuthor>
  <p:cmAuthor id="2" name="VILLEMAIN Pierre" initials="PV" lastIdx="1" clrIdx="1">
    <p:extLst>
      <p:ext uri="{19B8F6BF-5375-455C-9EA6-DF929625EA0E}">
        <p15:presenceInfo xmlns:p15="http://schemas.microsoft.com/office/powerpoint/2012/main" userId="VILLEMAIN Pier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99"/>
    <a:srgbClr val="00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818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61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1430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11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5678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558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21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08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9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38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77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9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683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45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58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2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3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gouv.fr/bo/20/Special2/MENE2002781N.htm" TargetMode="Externa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955DD-0174-4590-9C52-F6009393E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7854" y="2061568"/>
            <a:ext cx="8453121" cy="226278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Séminaire à distance</a:t>
            </a:r>
            <a:br>
              <a:rPr lang="fr-FR" b="1" dirty="0"/>
            </a:br>
            <a:r>
              <a:rPr lang="fr-FR" b="1" dirty="0"/>
              <a:t>hôtellerie restauration </a:t>
            </a:r>
            <a:br>
              <a:rPr lang="fr-FR" b="1" dirty="0"/>
            </a:br>
            <a:r>
              <a:rPr lang="fr-FR" b="1" dirty="0"/>
              <a:t>26 &amp; 27 novembre 2020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B307073-7763-4CE9-90FA-C5F845722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156" y="352425"/>
            <a:ext cx="179070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118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338262" y="423863"/>
            <a:ext cx="9096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III – Les programmes limitatifs pour les épreuves de mars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488222" y="1417379"/>
            <a:ext cx="847120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Particularités de la session 2021 :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Le 15 mars l’élève disposera de </a:t>
            </a:r>
            <a:r>
              <a:rPr lang="fr-FR" altLang="fr-FR" sz="20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sujets </a:t>
            </a: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le même document remis aux candidats. Il doit en choisir un qu’il doit ensuite traiter sans perdre de temps (pas de temps de prise de connaissance prévu).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En cas d’absence justifié (CM,…),  le candidat passera la session de rattrapage qui aura lieu en juin (et non en septembre comme habituellement).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 Le second groupe d’épreuves aura lieu début juillet. Le programme d’</a:t>
            </a:r>
            <a:r>
              <a:rPr lang="fr-FR" altLang="fr-FR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EGH</a:t>
            </a: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cette épreuve est </a:t>
            </a:r>
            <a:r>
              <a:rPr lang="fr-FR" altLang="fr-FR" sz="20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programme complet </a:t>
            </a: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(sans les allégements prévus pour l’épreuve de mars)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257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9">
            <a:extLst>
              <a:ext uri="{FF2B5EF4-FFF2-40B4-BE49-F238E27FC236}">
                <a16:creationId xmlns:a16="http://schemas.microsoft.com/office/drawing/2014/main" id="{6EE57186-300E-4271-86D4-82E34582D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672" y="2011017"/>
            <a:ext cx="9486898" cy="424731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Épreuves écrites et pratiques STC	Durées : 1 h d’</a:t>
            </a:r>
            <a:r>
              <a:rPr lang="fr-FR" altLang="fr-FR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ESAE</a:t>
            </a:r>
            <a:r>
              <a:rPr lang="fr-FR" alt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 et 2 h de pratique</a:t>
            </a:r>
          </a:p>
          <a:p>
            <a:endParaRPr lang="fr-FR" alt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altLang="fr-FR" dirty="0"/>
              <a:t>un temps portant sur l'évaluation des enseignements de sciences et technologiques culinaires (STC) - ESAE, affecté d'un </a:t>
            </a:r>
            <a:r>
              <a:rPr lang="fr-FR" altLang="fr-FR" b="1" dirty="0"/>
              <a:t>coefficient 8  (</a:t>
            </a:r>
            <a:r>
              <a:rPr lang="fr-FR" altLang="fr-FR" dirty="0"/>
              <a:t>7 pratique et 1 pour Écrit)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altLang="fr-FR" dirty="0"/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Ne figurent pas au programme de cette épreuve les questions suivantes :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285750" indent="-285750">
              <a:spcBef>
                <a:spcPct val="0"/>
              </a:spcBef>
              <a:buFontTx/>
              <a:buChar char="-"/>
            </a:pPr>
            <a:r>
              <a:rPr lang="fr-FR" altLang="fr-FR" sz="1800" b="1" dirty="0">
                <a:solidFill>
                  <a:srgbClr val="000000"/>
                </a:solidFill>
                <a:cs typeface="Times New Roman" panose="02020603050405020304" pitchFamily="18" charset="0"/>
              </a:rPr>
              <a:t>dans le thème 2 – Le personnel au cœur du système</a:t>
            </a: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Question : Dans quelle mesure le personnel est-il une ressource pour l’établissement ?</a:t>
            </a: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Capacité : Identifier dans quelle mesure le personnel de cuisine est source de créativité</a:t>
            </a:r>
          </a:p>
          <a:p>
            <a:pPr>
              <a:spcBef>
                <a:spcPct val="0"/>
              </a:spcBef>
            </a:pPr>
            <a:endParaRPr lang="fr-FR" altLang="fr-FR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285750" indent="-285750">
              <a:spcBef>
                <a:spcPct val="0"/>
              </a:spcBef>
              <a:buFontTx/>
              <a:buChar char="-"/>
            </a:pPr>
            <a:r>
              <a:rPr lang="fr-FR" altLang="fr-FR" sz="1800" b="1" dirty="0">
                <a:solidFill>
                  <a:srgbClr val="000000"/>
                </a:solidFill>
                <a:cs typeface="Times New Roman" panose="02020603050405020304" pitchFamily="18" charset="0"/>
              </a:rPr>
              <a:t>dans le thème  4 – Les produits, supports de la création de valeur</a:t>
            </a: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Question : Montrer en quoi l’origine géographique d’une production culinaire est source de création de valeur.</a:t>
            </a:r>
          </a:p>
          <a:p>
            <a:pPr>
              <a:spcBef>
                <a:spcPct val="0"/>
              </a:spcBef>
            </a:pPr>
            <a:r>
              <a:rPr lang="fr-FR" altLang="fr-FR" dirty="0">
                <a:solidFill>
                  <a:srgbClr val="000000"/>
                </a:solidFill>
                <a:cs typeface="Times New Roman" panose="02020603050405020304" pitchFamily="18" charset="0"/>
              </a:rPr>
              <a:t>Capacité : Les marqueurs culinaires. </a:t>
            </a:r>
            <a:endParaRPr lang="fr-FR" altLang="fr-FR" sz="1800" b="1" dirty="0">
              <a:solidFill>
                <a:srgbClr val="000000"/>
              </a:solidFill>
              <a:highlight>
                <a:srgbClr val="FFFF00"/>
              </a:highlight>
              <a:cs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AB63C3F-02B5-42D4-935C-2D6B9339BFAF}"/>
              </a:ext>
            </a:extLst>
          </p:cNvPr>
          <p:cNvSpPr txBox="1"/>
          <p:nvPr/>
        </p:nvSpPr>
        <p:spPr>
          <a:xfrm>
            <a:off x="1338262" y="423863"/>
            <a:ext cx="9096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III – Les programmes limitatifs pour les épreuves de mars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3009E83-ADA3-403B-BFB3-434FD73CB2A3}"/>
              </a:ext>
            </a:extLst>
          </p:cNvPr>
          <p:cNvSpPr txBox="1"/>
          <p:nvPr/>
        </p:nvSpPr>
        <p:spPr>
          <a:xfrm>
            <a:off x="1787181" y="928438"/>
            <a:ext cx="10291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3.2 – L’épreuve Sciences et Technologies Culinaires et des Services – ESAE         (2e enseignement de spécialité)</a:t>
            </a:r>
          </a:p>
        </p:txBody>
      </p:sp>
    </p:spTree>
    <p:extLst>
      <p:ext uri="{BB962C8B-B14F-4D97-AF65-F5344CB8AC3E}">
        <p14:creationId xmlns:p14="http://schemas.microsoft.com/office/powerpoint/2010/main" val="660449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9">
            <a:extLst>
              <a:ext uri="{FF2B5EF4-FFF2-40B4-BE49-F238E27FC236}">
                <a16:creationId xmlns:a16="http://schemas.microsoft.com/office/drawing/2014/main" id="{6EE57186-300E-4271-86D4-82E34582D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6122" y="1790700"/>
            <a:ext cx="9575357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altLang="fr-FR" b="1" dirty="0">
                <a:solidFill>
                  <a:srgbClr val="000000"/>
                </a:solidFill>
                <a:cs typeface="Times New Roman" panose="02020603050405020304" pitchFamily="18" charset="0"/>
              </a:rPr>
              <a:t>Épreuves écrites et pratiques	 STS							Durées : 1 x 3 heures</a:t>
            </a:r>
            <a:endParaRPr lang="fr-FR" altLang="fr-FR" sz="2400" b="1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>
              <a:spcBef>
                <a:spcPct val="0"/>
              </a:spcBef>
            </a:pPr>
            <a:endParaRPr lang="fr-FR" altLang="fr-FR" b="1" dirty="0">
              <a:highlight>
                <a:srgbClr val="FFFF00"/>
              </a:highligh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altLang="fr-FR" dirty="0"/>
              <a:t>un temps portant sur l'évaluation des enseignements de sciences et technologies des services (STS) - ESAE, affecté d'un </a:t>
            </a:r>
            <a:r>
              <a:rPr lang="fr-FR" altLang="fr-FR" b="1" dirty="0"/>
              <a:t>coefficient 8</a:t>
            </a:r>
            <a:r>
              <a:rPr lang="fr-FR" altLang="fr-FR" dirty="0"/>
              <a:t>. (7 pratique et 1 pour Écrit)</a:t>
            </a:r>
          </a:p>
          <a:p>
            <a:endParaRPr lang="fr-FR" altLang="fr-FR" dirty="0"/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Ne figurent pas au programme de cette épreuve les questions suivantes :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fr-FR" altLang="fr-FR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1800" b="1" dirty="0">
                <a:solidFill>
                  <a:srgbClr val="000000"/>
                </a:solidFill>
                <a:cs typeface="Times New Roman" panose="02020603050405020304" pitchFamily="18" charset="0"/>
              </a:rPr>
              <a:t>dans le thème  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• Repérer en quoi le personnel est tout à la fois une charge et une ressource pour un établissement hôtelier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18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fr-FR" altLang="fr-FR" sz="1800" b="1" dirty="0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fr-FR" altLang="fr-FR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1800" b="1" dirty="0">
                <a:solidFill>
                  <a:srgbClr val="000000"/>
                </a:solidFill>
                <a:cs typeface="Times New Roman" panose="02020603050405020304" pitchFamily="18" charset="0"/>
              </a:rPr>
              <a:t>dans le thème  4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000000"/>
                </a:solidFill>
                <a:cs typeface="Times New Roman" panose="02020603050405020304" pitchFamily="18" charset="0"/>
              </a:rPr>
              <a:t>• Évaluer les besoins en produits.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dirty="0"/>
          </a:p>
          <a:p>
            <a:pPr>
              <a:spcBef>
                <a:spcPct val="0"/>
              </a:spcBef>
              <a:buFontTx/>
              <a:buNone/>
            </a:pPr>
            <a:endParaRPr lang="fr-FR" alt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20963FC-5E05-443B-94D3-082DB2B69D73}"/>
              </a:ext>
            </a:extLst>
          </p:cNvPr>
          <p:cNvSpPr txBox="1"/>
          <p:nvPr/>
        </p:nvSpPr>
        <p:spPr>
          <a:xfrm>
            <a:off x="1894853" y="589150"/>
            <a:ext cx="9096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III – Les programmes limitatifs pour les épreuves de mars </a:t>
            </a:r>
          </a:p>
        </p:txBody>
      </p:sp>
    </p:spTree>
    <p:extLst>
      <p:ext uri="{BB962C8B-B14F-4D97-AF65-F5344CB8AC3E}">
        <p14:creationId xmlns:p14="http://schemas.microsoft.com/office/powerpoint/2010/main" val="2969495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338262" y="423863"/>
            <a:ext cx="9096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III – Les programmes limitatifs pour les épreuves de mars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28362" y="1688744"/>
            <a:ext cx="838328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Particularités de cette épreuve :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Épreuves du 16 au 19 mars (4 jours d’épreuves)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Une épreuve de STC et une épreuve de STS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 Même format que les sessions précédentes : 1 h d’</a:t>
            </a:r>
            <a:r>
              <a:rPr lang="fr-FR" altLang="fr-FR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ESAE</a:t>
            </a: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2 h de « pratique »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 : en </a:t>
            </a:r>
            <a:r>
              <a:rPr lang="fr-FR" altLang="fr-FR" sz="20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ESAE</a:t>
            </a: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il a été décidé que le candidat aura un seul sujet avec 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une partie des questions à traiter obligatoirement 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une partie des questions au choix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733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1075" y="62933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IV – L’épreuve de Grand oral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097157" y="1425230"/>
            <a:ext cx="97161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4.1 Cadre règlementaire</a:t>
            </a:r>
          </a:p>
          <a:p>
            <a:endParaRPr lang="fr-FR" dirty="0"/>
          </a:p>
          <a:p>
            <a:r>
              <a:rPr lang="fr-FR" dirty="0"/>
              <a:t>BO Spécial n°2 Note de service n°2020-037 du 11 février 2020</a:t>
            </a:r>
          </a:p>
          <a:p>
            <a:r>
              <a:rPr lang="fr-FR" dirty="0">
                <a:hlinkClick r:id="rId2"/>
              </a:rPr>
              <a:t>https://www.education.gouv.fr/bo/20/Special2/MENE2002781N.htm</a:t>
            </a:r>
            <a:endParaRPr lang="fr-FR" dirty="0"/>
          </a:p>
          <a:p>
            <a:r>
              <a:rPr lang="fr-FR" dirty="0"/>
              <a:t>Épreuve orale de 20 minutes – Coefficient : 14</a:t>
            </a:r>
          </a:p>
          <a:p>
            <a:endParaRPr lang="fr-FR" b="1" dirty="0"/>
          </a:p>
          <a:p>
            <a:r>
              <a:rPr lang="fr-FR" b="1" dirty="0"/>
              <a:t>Finalité de l’épreuve </a:t>
            </a:r>
            <a:r>
              <a:rPr lang="fr-FR" dirty="0"/>
              <a:t>: «</a:t>
            </a:r>
            <a:r>
              <a:rPr lang="fr-FR" sz="2000" dirty="0"/>
              <a:t> L’épreuve permet au candidat de montrer sa capacité à prendre la parole en public de façon claire et convaincante. Elle lui permet aussi de mettre les savoirs qu’il a acquis, particulièrement dans ses enseignements de spécialité, au service d’une argumentation, et de montrer comment ces savoirs ont nourri son projet de poursuites d’études, voire son projet professionnel. 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6374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947727CC-02DF-4586-8526-889DA97EF0B5}"/>
              </a:ext>
            </a:extLst>
          </p:cNvPr>
          <p:cNvSpPr>
            <a:spLocks/>
          </p:cNvSpPr>
          <p:nvPr/>
        </p:nvSpPr>
        <p:spPr bwMode="auto">
          <a:xfrm>
            <a:off x="-285432" y="188913"/>
            <a:ext cx="7881937" cy="69972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fr-FR" sz="2400" b="1" kern="1800" dirty="0">
                <a:ea typeface="Times New Roman" panose="02020603050405020304" pitchFamily="18" charset="0"/>
              </a:rPr>
              <a:t>4.2 Déroulé du Grand oral juin 2021</a:t>
            </a:r>
            <a:endParaRPr lang="fr-FR" sz="24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E3EB384-E4FA-4117-9696-1538D24E083B}"/>
              </a:ext>
            </a:extLst>
          </p:cNvPr>
          <p:cNvSpPr txBox="1"/>
          <p:nvPr/>
        </p:nvSpPr>
        <p:spPr>
          <a:xfrm>
            <a:off x="3485832" y="736242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C000"/>
                </a:solidFill>
              </a:rPr>
              <a:t>Présentation d’un question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Présentation des 2 questions au jury sur une feuille signée des enseignants et du cachet de l’établissement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Choix d’une question par les évaluateurs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20 min de préparation pour mettre au clair son exposé et possibilité de proposer un support écrit qui ne sera pas évalué.)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5F9E7BA-1ADA-459F-BA82-8A5646091013}"/>
              </a:ext>
            </a:extLst>
          </p:cNvPr>
          <p:cNvSpPr txBox="1"/>
          <p:nvPr/>
        </p:nvSpPr>
        <p:spPr>
          <a:xfrm>
            <a:off x="3485832" y="3014704"/>
            <a:ext cx="57871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C000"/>
                </a:solidFill>
              </a:rPr>
              <a:t>Oral de présentation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Exposé du candidat sans note : explication du choix de la question; il développe la question et y répond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079244B-4C85-4110-AE31-8AF8E4CFE87E}"/>
              </a:ext>
            </a:extLst>
          </p:cNvPr>
          <p:cNvSpPr txBox="1"/>
          <p:nvPr/>
        </p:nvSpPr>
        <p:spPr>
          <a:xfrm>
            <a:off x="3503136" y="4176754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C000"/>
                </a:solidFill>
              </a:rPr>
              <a:t>Echange avec le candidat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Interrogation du jury : précision, approfondissement.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DCA8822-D1C6-47CD-96B1-19E519D69A14}"/>
              </a:ext>
            </a:extLst>
          </p:cNvPr>
          <p:cNvSpPr txBox="1"/>
          <p:nvPr/>
        </p:nvSpPr>
        <p:spPr>
          <a:xfrm>
            <a:off x="3485832" y="5100084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C000"/>
                </a:solidFill>
              </a:rPr>
              <a:t>Echange sur le projet d’orientation</a:t>
            </a:r>
          </a:p>
          <a:p>
            <a:r>
              <a:rPr lang="fr-FR" dirty="0"/>
              <a:t>Explication du candidat :</a:t>
            </a:r>
          </a:p>
          <a:p>
            <a:r>
              <a:rPr lang="fr-FR" dirty="0"/>
              <a:t>Lien entre la question et son projet d’orientation</a:t>
            </a:r>
          </a:p>
          <a:p>
            <a:r>
              <a:rPr lang="fr-FR" dirty="0"/>
              <a:t>Détail sur les étapes de son projet ( rencontres, stages,…)</a:t>
            </a:r>
          </a:p>
          <a:p>
            <a:r>
              <a:rPr lang="fr-FR" dirty="0"/>
              <a:t>Poursuite d’études envisagées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C9BA251F-863B-4ECB-8BF2-D18EDCCAD25A}"/>
              </a:ext>
            </a:extLst>
          </p:cNvPr>
          <p:cNvCxnSpPr/>
          <p:nvPr/>
        </p:nvCxnSpPr>
        <p:spPr>
          <a:xfrm>
            <a:off x="2586037" y="894735"/>
            <a:ext cx="0" cy="5759808"/>
          </a:xfrm>
          <a:prstGeom prst="straightConnector1">
            <a:avLst/>
          </a:prstGeom>
          <a:ln w="57150">
            <a:prstDash val="sys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A3CF0C0E-1041-49D6-B962-F23848A819B8}"/>
              </a:ext>
            </a:extLst>
          </p:cNvPr>
          <p:cNvSpPr txBox="1"/>
          <p:nvPr/>
        </p:nvSpPr>
        <p:spPr>
          <a:xfrm>
            <a:off x="808514" y="1336884"/>
            <a:ext cx="133969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Temps 1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1DB2373-3F13-4C92-BF39-ECE7E03F896E}"/>
              </a:ext>
            </a:extLst>
          </p:cNvPr>
          <p:cNvSpPr txBox="1"/>
          <p:nvPr/>
        </p:nvSpPr>
        <p:spPr>
          <a:xfrm>
            <a:off x="1054459" y="3099874"/>
            <a:ext cx="141072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Temps 2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578CFD5-75B5-4F2E-AAE3-7566AAE23AA4}"/>
              </a:ext>
            </a:extLst>
          </p:cNvPr>
          <p:cNvSpPr txBox="1"/>
          <p:nvPr/>
        </p:nvSpPr>
        <p:spPr>
          <a:xfrm>
            <a:off x="558881" y="4258879"/>
            <a:ext cx="123927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Temps 3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872BE0F-4020-4EC7-B267-24E0B4F20780}"/>
              </a:ext>
            </a:extLst>
          </p:cNvPr>
          <p:cNvSpPr txBox="1"/>
          <p:nvPr/>
        </p:nvSpPr>
        <p:spPr>
          <a:xfrm>
            <a:off x="1054459" y="5278282"/>
            <a:ext cx="142644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Temps 4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37321BA-39D7-4F03-869B-2C92E6CC0E62}"/>
              </a:ext>
            </a:extLst>
          </p:cNvPr>
          <p:cNvSpPr txBox="1"/>
          <p:nvPr/>
        </p:nvSpPr>
        <p:spPr>
          <a:xfrm>
            <a:off x="9776884" y="238168"/>
            <a:ext cx="1962787" cy="1600438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fr-FR" sz="1400" dirty="0"/>
              <a:t>Préparation : 20 min</a:t>
            </a:r>
          </a:p>
          <a:p>
            <a:r>
              <a:rPr lang="fr-FR" sz="1400" dirty="0"/>
              <a:t>Durée : 20 min</a:t>
            </a:r>
          </a:p>
          <a:p>
            <a:endParaRPr lang="fr-FR" sz="1400" dirty="0"/>
          </a:p>
          <a:p>
            <a:r>
              <a:rPr lang="fr-FR" sz="1400" u="sng" dirty="0"/>
              <a:t>Temps 2</a:t>
            </a:r>
            <a:r>
              <a:rPr lang="fr-FR" sz="1400" dirty="0"/>
              <a:t> :</a:t>
            </a:r>
          </a:p>
          <a:p>
            <a:r>
              <a:rPr lang="fr-FR" sz="1400" dirty="0"/>
              <a:t> debout</a:t>
            </a:r>
          </a:p>
          <a:p>
            <a:r>
              <a:rPr lang="fr-FR" sz="1400" u="sng" dirty="0"/>
              <a:t>Temps 3 et 4</a:t>
            </a:r>
            <a:r>
              <a:rPr lang="fr-FR" sz="1400" dirty="0"/>
              <a:t> : debout ou assis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85AD3EA-75A1-4598-97A5-5A8C6E795E23}"/>
              </a:ext>
            </a:extLst>
          </p:cNvPr>
          <p:cNvSpPr txBox="1"/>
          <p:nvPr/>
        </p:nvSpPr>
        <p:spPr>
          <a:xfrm>
            <a:off x="9555874" y="4928802"/>
            <a:ext cx="2190353" cy="138499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fr-FR" sz="1400" b="1" dirty="0"/>
              <a:t>JURY  de 2 professeurs</a:t>
            </a:r>
          </a:p>
          <a:p>
            <a:endParaRPr lang="fr-FR" sz="1400" dirty="0"/>
          </a:p>
          <a:p>
            <a:r>
              <a:rPr lang="fr-FR" sz="1400" u="sng" dirty="0"/>
              <a:t>1 enseignant de STS ou STC</a:t>
            </a:r>
          </a:p>
          <a:p>
            <a:r>
              <a:rPr lang="fr-FR" sz="1400" u="sng" dirty="0"/>
              <a:t>1 enseignant d’EGH</a:t>
            </a:r>
          </a:p>
          <a:p>
            <a:endParaRPr lang="fr-FR" sz="14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DECEDD0-6EFF-4181-883D-EB38670F4062}"/>
              </a:ext>
            </a:extLst>
          </p:cNvPr>
          <p:cNvSpPr txBox="1"/>
          <p:nvPr/>
        </p:nvSpPr>
        <p:spPr>
          <a:xfrm>
            <a:off x="9277354" y="2119748"/>
            <a:ext cx="2686044" cy="2246769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/>
              <a:t>               </a:t>
            </a:r>
            <a:r>
              <a:rPr lang="fr-FR" sz="1400" dirty="0">
                <a:highlight>
                  <a:srgbClr val="FFFF00"/>
                </a:highlight>
              </a:rPr>
              <a:t>Sur 20 point, coef 14</a:t>
            </a:r>
          </a:p>
          <a:p>
            <a:endParaRPr lang="fr-FR" sz="1400" dirty="0"/>
          </a:p>
          <a:p>
            <a:r>
              <a:rPr lang="fr-FR" sz="1400" b="1" dirty="0"/>
              <a:t>Capacités :</a:t>
            </a:r>
          </a:p>
          <a:p>
            <a:r>
              <a:rPr lang="fr-FR" sz="1400" dirty="0"/>
              <a:t>Prise de parole en public</a:t>
            </a:r>
          </a:p>
          <a:p>
            <a:r>
              <a:rPr lang="fr-FR" sz="1400" dirty="0"/>
              <a:t>Capacité à argumenter</a:t>
            </a:r>
          </a:p>
          <a:p>
            <a:r>
              <a:rPr lang="fr-FR" sz="1400" dirty="0"/>
              <a:t>Expression claire</a:t>
            </a:r>
          </a:p>
          <a:p>
            <a:endParaRPr lang="fr-FR" sz="1400" dirty="0"/>
          </a:p>
          <a:p>
            <a:r>
              <a:rPr lang="fr-FR" sz="1400" b="1" dirty="0"/>
              <a:t>Connaissances</a:t>
            </a:r>
          </a:p>
          <a:p>
            <a:r>
              <a:rPr lang="fr-FR" sz="1400" dirty="0"/>
              <a:t>Savoir acquis dans les E.S</a:t>
            </a:r>
          </a:p>
          <a:p>
            <a:endParaRPr lang="fr-FR" sz="1400" dirty="0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963552A7-A0F9-4851-9BC9-FCA77A868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6196" y="2176899"/>
            <a:ext cx="381377" cy="302680"/>
          </a:xfrm>
          <a:prstGeom prst="rect">
            <a:avLst/>
          </a:prstGeom>
        </p:spPr>
      </p:pic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7E1E0DE5-79A2-40EE-9DBA-F78F296C151A}"/>
              </a:ext>
            </a:extLst>
          </p:cNvPr>
          <p:cNvSpPr/>
          <p:nvPr/>
        </p:nvSpPr>
        <p:spPr>
          <a:xfrm>
            <a:off x="7043900" y="534255"/>
            <a:ext cx="1257297" cy="460612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20 min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D4DC2F36-E5C4-4536-852D-BDC0C2DAAC70}"/>
              </a:ext>
            </a:extLst>
          </p:cNvPr>
          <p:cNvSpPr/>
          <p:nvPr/>
        </p:nvSpPr>
        <p:spPr>
          <a:xfrm>
            <a:off x="7281951" y="2853156"/>
            <a:ext cx="1257297" cy="460612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 min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8A92C99C-5021-41DB-9A5C-3769190AF5EA}"/>
              </a:ext>
            </a:extLst>
          </p:cNvPr>
          <p:cNvSpPr/>
          <p:nvPr/>
        </p:nvSpPr>
        <p:spPr>
          <a:xfrm>
            <a:off x="6913092" y="4077187"/>
            <a:ext cx="1257297" cy="460612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10 min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74B91744-52DF-4DC8-8C14-5A63B081A4FC}"/>
              </a:ext>
            </a:extLst>
          </p:cNvPr>
          <p:cNvSpPr/>
          <p:nvPr/>
        </p:nvSpPr>
        <p:spPr>
          <a:xfrm>
            <a:off x="7672548" y="5041060"/>
            <a:ext cx="1257297" cy="460612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 min</a:t>
            </a:r>
          </a:p>
        </p:txBody>
      </p:sp>
    </p:spTree>
    <p:extLst>
      <p:ext uri="{BB962C8B-B14F-4D97-AF65-F5344CB8AC3E}">
        <p14:creationId xmlns:p14="http://schemas.microsoft.com/office/powerpoint/2010/main" val="2779882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8F5FD585-B751-4C61-B26F-B71CC819F5B2}"/>
              </a:ext>
            </a:extLst>
          </p:cNvPr>
          <p:cNvSpPr>
            <a:spLocks/>
          </p:cNvSpPr>
          <p:nvPr/>
        </p:nvSpPr>
        <p:spPr bwMode="auto">
          <a:xfrm>
            <a:off x="-285432" y="188913"/>
            <a:ext cx="7881937" cy="699729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fr-FR" sz="2400" b="1" kern="1800" dirty="0">
                <a:ea typeface="Times New Roman" panose="02020603050405020304" pitchFamily="18" charset="0"/>
              </a:rPr>
              <a:t>4.3 - GRILLE D’EVALUATION</a:t>
            </a:r>
            <a:endParaRPr lang="fr-FR" sz="24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2667F43-BBF1-41DC-9EED-9D2BB5F8D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963" y="685800"/>
            <a:ext cx="10461736" cy="578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729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1075" y="62933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– L’épreuve de Grand oral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57375" y="1090999"/>
            <a:ext cx="970597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4.3 Cadre pédagogique</a:t>
            </a:r>
          </a:p>
          <a:p>
            <a:endParaRPr lang="fr-FR" dirty="0"/>
          </a:p>
          <a:p>
            <a:r>
              <a:rPr lang="fr-FR" sz="2000" dirty="0"/>
              <a:t>Note de l’inspection </a:t>
            </a:r>
            <a:r>
              <a:rPr lang="fr-FR" sz="2000" dirty="0" smtClean="0"/>
              <a:t>générale</a:t>
            </a:r>
          </a:p>
          <a:p>
            <a:endParaRPr lang="fr-FR" sz="2000" dirty="0"/>
          </a:p>
          <a:p>
            <a:r>
              <a:rPr lang="fr-FR" b="1" dirty="0" smtClean="0"/>
              <a:t>A – La notion d’étude approfondie</a:t>
            </a:r>
          </a:p>
          <a:p>
            <a:r>
              <a:rPr lang="fr-FR" dirty="0" smtClean="0"/>
              <a:t>La note de service n°2020-037 du 11/2/2020 présentant l’épreuve du « Grand oral » stipule que, pour les séries technologiques, « le candidat propose au jury deux question qui s’appuient sur l’enseignement de spécialité pour lequel le programme prévoit la réalisation d’une étude approfondie ».</a:t>
            </a:r>
          </a:p>
          <a:p>
            <a:r>
              <a:rPr lang="fr-FR" dirty="0" smtClean="0"/>
              <a:t>Les programmes du cycle terminal de la série STHR ne prévoient pas la réalisation d’une étude approfondie. 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En STHR : le GO porte sur l’enseignement de spécialité « STC, STS – </a:t>
            </a:r>
            <a:r>
              <a:rPr lang="fr-FR" dirty="0" err="1" smtClean="0">
                <a:sym typeface="Wingdings" panose="05000000000000000000" pitchFamily="2" charset="2"/>
              </a:rPr>
              <a:t>ESAE</a:t>
            </a:r>
            <a:r>
              <a:rPr lang="fr-FR" dirty="0" smtClean="0">
                <a:sym typeface="Wingdings" panose="05000000000000000000" pitchFamily="2" charset="2"/>
              </a:rPr>
              <a:t> » en relation étroite avec l’hôtellerie restauration. Rares sont les problématiques ou thématiques liées au secteur HR qui n’intègrent pas une dimension </a:t>
            </a:r>
            <a:r>
              <a:rPr lang="fr-FR" dirty="0" err="1" smtClean="0">
                <a:sym typeface="Wingdings" panose="05000000000000000000" pitchFamily="2" charset="2"/>
              </a:rPr>
              <a:t>EGH</a:t>
            </a:r>
            <a:r>
              <a:rPr lang="fr-FR" dirty="0" smtClean="0">
                <a:sym typeface="Wingdings" panose="05000000000000000000" pitchFamily="2" charset="2"/>
              </a:rPr>
              <a:t>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9828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1075" y="62933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– L’épreuve de Grand oral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57375" y="1090999"/>
            <a:ext cx="9705975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4.3 Cadre pédagogique</a:t>
            </a:r>
          </a:p>
          <a:p>
            <a:endParaRPr lang="fr-FR" dirty="0"/>
          </a:p>
          <a:p>
            <a:r>
              <a:rPr lang="fr-FR" sz="2000" dirty="0"/>
              <a:t>Note de l’inspection </a:t>
            </a:r>
            <a:r>
              <a:rPr lang="fr-FR" sz="2000" dirty="0" smtClean="0"/>
              <a:t>générale</a:t>
            </a:r>
          </a:p>
          <a:p>
            <a:endParaRPr lang="fr-FR" sz="2000" dirty="0"/>
          </a:p>
          <a:p>
            <a:r>
              <a:rPr lang="fr-FR" b="1" dirty="0" smtClean="0"/>
              <a:t>B – L’esprit du « Grand oral »</a:t>
            </a:r>
          </a:p>
          <a:p>
            <a:endParaRPr lang="fr-FR" dirty="0"/>
          </a:p>
          <a:p>
            <a:r>
              <a:rPr lang="fr-FR" dirty="0" smtClean="0"/>
              <a:t>LE GO doit permettre de développer chez le candidat sa capacité à tenir un propos et maintenir un change de façon structurée (argumentation) et étayée (connaissances</a:t>
            </a:r>
            <a:r>
              <a:rPr lang="fr-FR" dirty="0" smtClean="0"/>
              <a:t>).</a:t>
            </a:r>
          </a:p>
          <a:p>
            <a:endParaRPr lang="fr-FR" dirty="0"/>
          </a:p>
          <a:p>
            <a:r>
              <a:rPr lang="fr-FR" dirty="0" smtClean="0"/>
              <a:t>Prendre connaissance de la note de Michel LUGNIER, Inspecteur général en charge de l’hôtellerie restauration.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733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76400" y="2157412"/>
            <a:ext cx="970121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Conférence n°1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 – Les épreuves du baccalauréat STHR &amp; Focus sur le Grand oral de </a:t>
            </a:r>
            <a:r>
              <a:rPr lang="fr-F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à 12 h</a:t>
            </a:r>
          </a:p>
          <a:p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Conférences 2 &amp; 3 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– Préparer les élèves au Grand oral </a:t>
            </a:r>
            <a:r>
              <a:rPr lang="fr-F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14 à 16 h</a:t>
            </a: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- En STC 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avec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EGH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ESAE</a:t>
            </a:r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- En STS 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avec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EGH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ESAE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D8F955DD-0174-4590-9C52-F6009393EB3B}"/>
              </a:ext>
            </a:extLst>
          </p:cNvPr>
          <p:cNvSpPr txBox="1">
            <a:spLocks/>
          </p:cNvSpPr>
          <p:nvPr/>
        </p:nvSpPr>
        <p:spPr>
          <a:xfrm>
            <a:off x="900429" y="295275"/>
            <a:ext cx="10234296" cy="15335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Séminaire à distance hôtellerie restauration </a:t>
            </a:r>
            <a:b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26 &amp; 27 novembre 2020</a:t>
            </a:r>
          </a:p>
          <a:p>
            <a:pPr algn="ctr"/>
            <a:r>
              <a:rPr lang="fr-F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 du jeudi 26/11</a:t>
            </a:r>
          </a:p>
        </p:txBody>
      </p:sp>
    </p:spTree>
    <p:extLst>
      <p:ext uri="{BB962C8B-B14F-4D97-AF65-F5344CB8AC3E}">
        <p14:creationId xmlns:p14="http://schemas.microsoft.com/office/powerpoint/2010/main" val="1492746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47825" y="2024062"/>
            <a:ext cx="9701213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Conférence n°1 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– L’évaluation des épreuves du BTS MHR par compétences </a:t>
            </a:r>
            <a:r>
              <a:rPr lang="fr-F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10 à 11 h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Conférences 2, 3, 4 &amp; 5 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– Préparer les épreuves du BTS MHR ; retour d’expériences, bilan, sujets … </a:t>
            </a:r>
            <a:r>
              <a:rPr lang="fr-F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11 à 13 h</a:t>
            </a:r>
          </a:p>
          <a:p>
            <a:endParaRPr lang="fr-FR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EGH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						- en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STSR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 (option A)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en STC (option B)		- en </a:t>
            </a:r>
            <a:r>
              <a:rPr lang="fr-FR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STSH</a:t>
            </a: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 (option C).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D8F955DD-0174-4590-9C52-F6009393EB3B}"/>
              </a:ext>
            </a:extLst>
          </p:cNvPr>
          <p:cNvSpPr txBox="1">
            <a:spLocks/>
          </p:cNvSpPr>
          <p:nvPr/>
        </p:nvSpPr>
        <p:spPr>
          <a:xfrm>
            <a:off x="1771650" y="304801"/>
            <a:ext cx="8953501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Séminaire à distance hôtellerie restauration </a:t>
            </a:r>
            <a:b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26 &amp; 27 novembre 2020</a:t>
            </a:r>
          </a:p>
          <a:p>
            <a:pPr algn="ctr"/>
            <a:r>
              <a:rPr lang="fr-F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 du vendredi 27/11</a:t>
            </a:r>
          </a:p>
        </p:txBody>
      </p:sp>
    </p:spTree>
    <p:extLst>
      <p:ext uri="{BB962C8B-B14F-4D97-AF65-F5344CB8AC3E}">
        <p14:creationId xmlns:p14="http://schemas.microsoft.com/office/powerpoint/2010/main" val="410389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955DD-0174-4590-9C52-F6009393E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414" y="352426"/>
            <a:ext cx="11029950" cy="1023937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Séminaire à distance hôtellerie restauration </a:t>
            </a:r>
            <a:b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26 &amp; 27 novembre 2020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795462" y="1981200"/>
            <a:ext cx="970121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Conférence n°1 du 26/11/2020</a:t>
            </a: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Les épreuves du baccalauréat STHR à partir de la session 2021</a:t>
            </a:r>
          </a:p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Focus sur le Grand oral (GO)</a:t>
            </a:r>
          </a:p>
        </p:txBody>
      </p:sp>
    </p:spTree>
    <p:extLst>
      <p:ext uri="{BB962C8B-B14F-4D97-AF65-F5344CB8AC3E}">
        <p14:creationId xmlns:p14="http://schemas.microsoft.com/office/powerpoint/2010/main" val="1921210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F955DD-0174-4590-9C52-F6009393E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8005" y="365343"/>
            <a:ext cx="8453121" cy="847725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Séminaire à distance hôtellerie restauration </a:t>
            </a:r>
            <a:b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26 &amp; 27 novembre 2020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238250" y="1290637"/>
            <a:ext cx="8562975" cy="129266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Conférence n°1 du 26/11/2020</a:t>
            </a:r>
          </a:p>
          <a:p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Les épreuves du baccalauréat STHR à partir de la session 2021</a:t>
            </a:r>
          </a:p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Focus sur le Grand oral (GO)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809750" y="2738437"/>
            <a:ext cx="986313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>
                <a:latin typeface="Arial" panose="020B0604020202020204" pitchFamily="34" charset="0"/>
                <a:cs typeface="Arial" panose="020B0604020202020204" pitchFamily="34" charset="0"/>
              </a:rPr>
              <a:t>Contenus :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1 - Les évaluations au baccalauréat technologique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2 - Le calendrier des épreuves session 2021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3 - Le programme pour les épreuves de spécialité (mars) </a:t>
            </a:r>
          </a:p>
          <a:p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4 - Le Grand oral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0925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29829E-D04F-4B96-B0FC-AF844F978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5199" y="466947"/>
            <a:ext cx="9608601" cy="857028"/>
          </a:xfrm>
        </p:spPr>
        <p:txBody>
          <a:bodyPr>
            <a:normAutofit/>
          </a:bodyPr>
          <a:lstStyle/>
          <a:p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Le principe des évaluations sur la voie technologique</a:t>
            </a:r>
          </a:p>
        </p:txBody>
      </p:sp>
      <p:pic>
        <p:nvPicPr>
          <p:cNvPr id="5" name="Image 1">
            <a:extLst>
              <a:ext uri="{FF2B5EF4-FFF2-40B4-BE49-F238E27FC236}">
                <a16:creationId xmlns:a16="http://schemas.microsoft.com/office/drawing/2014/main" id="{87936EC7-9FE4-4DEE-B9FB-DD8986E79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03" y="176213"/>
            <a:ext cx="10906697" cy="6489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338262" y="397486"/>
            <a:ext cx="9096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 – Les évaluations au baccalauréat technologique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119438" y="4510088"/>
            <a:ext cx="112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ESAE</a:t>
            </a:r>
            <a:endParaRPr lang="fr-F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224838" y="4999554"/>
            <a:ext cx="1128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EGH</a:t>
            </a:r>
            <a:endParaRPr lang="fr-F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572501" y="1648981"/>
            <a:ext cx="1466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STC – STS et </a:t>
            </a:r>
            <a:r>
              <a:rPr lang="fr-FR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ESAE</a:t>
            </a:r>
            <a:endParaRPr lang="fr-FR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712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2">
            <a:extLst>
              <a:ext uri="{FF2B5EF4-FFF2-40B4-BE49-F238E27FC236}">
                <a16:creationId xmlns:a16="http://schemas.microsoft.com/office/drawing/2014/main" id="{A131C0F6-6163-4DD2-9623-725D00A61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822" y="4272677"/>
            <a:ext cx="10141927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fr-FR" altLang="fr-FR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400" b="0" i="0" dirty="0">
                <a:solidFill>
                  <a:srgbClr val="414856"/>
                </a:solidFill>
                <a:effectLst/>
              </a:rPr>
              <a:t> </a:t>
            </a:r>
            <a:r>
              <a:rPr lang="fr-FR" sz="2000" b="0" i="0" dirty="0">
                <a:solidFill>
                  <a:srgbClr val="414856"/>
                </a:solidFill>
                <a:effectLst/>
              </a:rPr>
              <a:t>du 15 mars 2021 : </a:t>
            </a:r>
            <a:r>
              <a:rPr lang="fr-FR" sz="2000" b="1" i="0" dirty="0">
                <a:solidFill>
                  <a:srgbClr val="414856"/>
                </a:solidFill>
                <a:effectLst/>
              </a:rPr>
              <a:t>enseignement de spécialité EGH </a:t>
            </a:r>
            <a:r>
              <a:rPr lang="fr-FR" sz="2000" b="0" i="0" dirty="0">
                <a:solidFill>
                  <a:srgbClr val="414856"/>
                </a:solidFill>
                <a:effectLst/>
              </a:rPr>
              <a:t>;</a:t>
            </a:r>
            <a:endParaRPr lang="fr-FR" sz="2000" dirty="0">
              <a:solidFill>
                <a:srgbClr val="414856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000" b="0" i="0" dirty="0">
                <a:solidFill>
                  <a:srgbClr val="414856"/>
                </a:solidFill>
                <a:effectLst/>
              </a:rPr>
              <a:t> du 16 au 19 mars 2021 : </a:t>
            </a:r>
            <a:r>
              <a:rPr lang="fr-FR" sz="2000" b="1" i="0" dirty="0">
                <a:solidFill>
                  <a:srgbClr val="414856"/>
                </a:solidFill>
                <a:effectLst/>
              </a:rPr>
              <a:t>enseignements de spécialité STC &amp; STS </a:t>
            </a:r>
            <a:r>
              <a:rPr lang="fr-FR" sz="2000" b="1" i="0" dirty="0" err="1">
                <a:solidFill>
                  <a:srgbClr val="414856"/>
                </a:solidFill>
                <a:effectLst/>
              </a:rPr>
              <a:t>ESAE</a:t>
            </a:r>
            <a:endParaRPr lang="fr-FR" sz="2000" b="1" i="0" dirty="0">
              <a:solidFill>
                <a:srgbClr val="414856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000" b="0" i="0" dirty="0">
                <a:solidFill>
                  <a:srgbClr val="414856"/>
                </a:solidFill>
                <a:effectLst/>
              </a:rPr>
              <a:t> du lundi 21 juin au vendredi 2 juillet 2021 : </a:t>
            </a:r>
            <a:r>
              <a:rPr lang="fr-FR" sz="2000" b="1" i="0" dirty="0">
                <a:solidFill>
                  <a:srgbClr val="414856"/>
                </a:solidFill>
                <a:effectLst/>
              </a:rPr>
              <a:t>épreuve du grand oral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altLang="fr-FR" sz="2000" dirty="0"/>
              <a:t> </a:t>
            </a:r>
            <a:r>
              <a:rPr lang="fr-FR" altLang="fr-FR" sz="2000" dirty="0">
                <a:solidFill>
                  <a:srgbClr val="414856"/>
                </a:solidFill>
              </a:rPr>
              <a:t>7 au 9 juillet : </a:t>
            </a:r>
            <a:r>
              <a:rPr lang="fr-FR" altLang="fr-FR" sz="2000" b="1" dirty="0">
                <a:solidFill>
                  <a:srgbClr val="414856"/>
                </a:solidFill>
              </a:rPr>
              <a:t>deuxième groupe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B5AC4E3-4EA2-4124-A5B4-9CD3A2A76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1" y="888100"/>
            <a:ext cx="11001375" cy="338457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400174" y="247650"/>
            <a:ext cx="9096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II – Le calendrier du baccalauréat technologique STHR</a:t>
            </a:r>
          </a:p>
        </p:txBody>
      </p:sp>
    </p:spTree>
    <p:extLst>
      <p:ext uri="{BB962C8B-B14F-4D97-AF65-F5344CB8AC3E}">
        <p14:creationId xmlns:p14="http://schemas.microsoft.com/office/powerpoint/2010/main" val="3520507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338262" y="423863"/>
            <a:ext cx="9096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III – Les programmes limitatifs pour les épreuves de mars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161135" y="1438536"/>
            <a:ext cx="10291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3.1 – L’épreuve d’</a:t>
            </a:r>
            <a:r>
              <a:rPr lang="fr-FR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EGH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(1</a:t>
            </a:r>
            <a:r>
              <a:rPr lang="fr-FR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 enseignement de spécialité)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93730" y="2152650"/>
            <a:ext cx="9003323" cy="4190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Épreuve écrite         Durée : 4 heures		Coefficient : 16</a:t>
            </a:r>
            <a:endParaRPr lang="fr-FR" altLang="fr-FR" sz="2000" b="1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dirty="0">
              <a:solidFill>
                <a:srgbClr val="228B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228B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 (restent identiques) :</a:t>
            </a:r>
            <a:endParaRPr lang="fr-FR" altLang="fr-FR" sz="20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L'épreuve écrite d'économie-gestion hôtelière porte sur le programme de la classe de première et terminale et vise à évaluer la capacité d'un candidat à 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analyser le fonctionnement d'une entreprise hôtelière 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produire, utiliser, interpréter et contrôler une information 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mettre en œuvre des méthodes, techniques et outils appropriés 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montrer l'intérêt et les limites des méthodes, techniques et outils employés ;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rédiger une réponse synthétique, cohérente et argumentée.</a:t>
            </a:r>
          </a:p>
        </p:txBody>
      </p:sp>
    </p:spTree>
    <p:extLst>
      <p:ext uri="{BB962C8B-B14F-4D97-AF65-F5344CB8AC3E}">
        <p14:creationId xmlns:p14="http://schemas.microsoft.com/office/powerpoint/2010/main" val="2915585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338262" y="423863"/>
            <a:ext cx="9096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III – Les programmes limitatifs pour les épreuves de mars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672862" y="1545980"/>
            <a:ext cx="84624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 figurent pas au programme de cette épreuve les questions suivantes :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dans le thème 1 </a:t>
            </a: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l'État agit-il sur la performance de l'entreprise hôtelière?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les flux touristiques ont-ils une incidence sur la performance de l'entreprise hôtelière?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le thème 2 </a:t>
            </a: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comment l'entreprise hôtelière gère-t-elle sa trésorerie pour faire face à ses dépenses courantes?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altLang="fr-F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le thème 3 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l'entreprise hôtelière peut-elle contribuer à une croissance soutenable?</a:t>
            </a:r>
          </a:p>
        </p:txBody>
      </p:sp>
    </p:spTree>
    <p:extLst>
      <p:ext uri="{BB962C8B-B14F-4D97-AF65-F5344CB8AC3E}">
        <p14:creationId xmlns:p14="http://schemas.microsoft.com/office/powerpoint/2010/main" val="4162877589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5628</TotalTime>
  <Words>1558</Words>
  <Application>Microsoft Office PowerPoint</Application>
  <PresentationFormat>Grand écran</PresentationFormat>
  <Paragraphs>180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Century Gothic</vt:lpstr>
      <vt:lpstr>DengXian</vt:lpstr>
      <vt:lpstr>Times New Roman</vt:lpstr>
      <vt:lpstr>Wingdings</vt:lpstr>
      <vt:lpstr>Wingdings 3</vt:lpstr>
      <vt:lpstr>Brin</vt:lpstr>
      <vt:lpstr>Séminaire à distance hôtellerie restauration  26 &amp; 27 novembre 2020</vt:lpstr>
      <vt:lpstr>Présentation PowerPoint</vt:lpstr>
      <vt:lpstr>Présentation PowerPoint</vt:lpstr>
      <vt:lpstr>Séminaire à distance hôtellerie restauration  26 &amp; 27 novembre 2020</vt:lpstr>
      <vt:lpstr>Séminaire à distance hôtellerie restauration  26 &amp; 27 novembre 2020</vt:lpstr>
      <vt:lpstr>Le principe des évaluations sur la voie technologique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du 26 Novembre 2020</dc:title>
  <dc:creator>Pierre VILLEMAIN</dc:creator>
  <cp:lastModifiedBy>VILLEMAIN Pierre</cp:lastModifiedBy>
  <cp:revision>57</cp:revision>
  <dcterms:created xsi:type="dcterms:W3CDTF">2020-11-17T12:49:47Z</dcterms:created>
  <dcterms:modified xsi:type="dcterms:W3CDTF">2020-12-06T15:54:23Z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-1118469816</vt:i4>
  </property>
  <property fmtid="{D5CDD505-2E9C-101B-9397-08002B2CF9AE}" pid="3" name="_NewReviewCycle">
    <vt:lpwstr/>
  </property>
  <property fmtid="{D5CDD505-2E9C-101B-9397-08002B2CF9AE}" pid="4" name="_EmailSubject">
    <vt:lpwstr>Publication sur le site académique économie gestion</vt:lpwstr>
  </property>
  <property fmtid="{D5CDD505-2E9C-101B-9397-08002B2CF9AE}" pid="5" name="_AuthorEmail">
    <vt:lpwstr>pierre.villemain@ac-nancy-metz.fr</vt:lpwstr>
  </property>
  <property fmtid="{D5CDD505-2E9C-101B-9397-08002B2CF9AE}" pid="6" name="_AuthorEmailDisplayName">
    <vt:lpwstr>IA-IPR Pierre VILLEMAIN</vt:lpwstr>
  </property>
</Properties>
</file>